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10287000" cx="18288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Merriweather"/>
      <p:regular r:id="rId36"/>
      <p:bold r:id="rId37"/>
      <p:italic r:id="rId38"/>
      <p:boldItalic r:id="rId39"/>
    </p:embeddedFont>
    <p:embeddedFont>
      <p:font typeface="Comfortaa"/>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2" roundtripDataSignature="AMtx7mifoXccx/cK6MU24D6m9bAQhglE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C8F9A6-D247-458C-8214-6C26BE87843B}">
  <a:tblStyle styleId="{ACC8F9A6-D247-458C-8214-6C26BE8784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regular.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Comfortaa-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f9a4b5fd2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Since the event time is recorded in days in the first data set, we added a new variable for time measurement in the second dataset called </a:t>
            </a:r>
            <a:r>
              <a:rPr i="1" lang="en-US">
                <a:solidFill>
                  <a:schemeClr val="dk1"/>
                </a:solidFill>
              </a:rPr>
              <a:t>Duration of Stay</a:t>
            </a:r>
            <a:r>
              <a:rPr lang="en-US">
                <a:solidFill>
                  <a:schemeClr val="dk1"/>
                </a:solidFill>
              </a:rPr>
              <a:t> which indicates when the record was taken in days. For example, the first record was always taken at </a:t>
            </a:r>
            <a:r>
              <a:rPr i="1" lang="en-US">
                <a:solidFill>
                  <a:schemeClr val="dk1"/>
                </a:solidFill>
              </a:rPr>
              <a:t>Duration of Stay</a:t>
            </a:r>
            <a:r>
              <a:rPr lang="en-US">
                <a:solidFill>
                  <a:schemeClr val="dk1"/>
                </a:solidFill>
              </a:rPr>
              <a:t> 0 and the second record was taken at </a:t>
            </a:r>
            <a:r>
              <a:rPr i="1" lang="en-US">
                <a:solidFill>
                  <a:schemeClr val="dk1"/>
                </a:solidFill>
              </a:rPr>
              <a:t>Duration of Stay</a:t>
            </a:r>
            <a:r>
              <a:rPr lang="en-US">
                <a:solidFill>
                  <a:schemeClr val="dk1"/>
                </a:solidFill>
              </a:rPr>
              <a:t> 0.17. Since the records were taken every 4 hours which is 0.17 days. Hence, the </a:t>
            </a:r>
            <a:r>
              <a:rPr i="1" lang="en-US">
                <a:solidFill>
                  <a:schemeClr val="dk1"/>
                </a:solidFill>
              </a:rPr>
              <a:t>Duration of Stay</a:t>
            </a:r>
            <a:r>
              <a:rPr lang="en-US">
                <a:solidFill>
                  <a:schemeClr val="dk1"/>
                </a:solidFill>
              </a:rPr>
              <a:t> of the last record is always the same as the patient’s event time in the first dataset. </a:t>
            </a:r>
            <a:endParaRPr/>
          </a:p>
        </p:txBody>
      </p:sp>
      <p:sp>
        <p:nvSpPr>
          <p:cNvPr id="211" name="Google Shape;211;gcf9a4b5fd2_2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comes to the preliminary insights part. I am going to discuss the first question, does basic patient information affect ICU Admission.</a:t>
            </a:r>
            <a:endParaRPr sz="2100"/>
          </a:p>
        </p:txBody>
      </p:sp>
      <p:sp>
        <p:nvSpPr>
          <p:cNvPr id="227" name="Google Shape;2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The stacked bar graph shows that there are more females in the sample patient data. However, the proportion of females admitted to ICU is similar to the proportion of males, both a little bit less than 50%.The right graph compares the distribution for patient age between non-serious patients and ICU patients.We notice that the histograms roughly have the same distribution, both are centred around the age group of 50-60 years old. Overall, it seems that </a:t>
            </a:r>
            <a:r>
              <a:rPr lang="en-US">
                <a:solidFill>
                  <a:srgbClr val="434343"/>
                </a:solidFill>
              </a:rPr>
              <a:t>basic patient information like age and gender did not have a large effect on ICU Admission.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
        <p:nvSpPr>
          <p:cNvPr id="237" name="Google Shape;23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3af73a15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Figure 1.3 serves to illustrate the distributions followed by individual numerical medical measurements. From this we see that: </a:t>
            </a:r>
            <a:endParaRPr/>
          </a:p>
          <a:p>
            <a:pPr indent="-298450" lvl="0" marL="914400" rtl="0" algn="l">
              <a:spcBef>
                <a:spcPts val="0"/>
              </a:spcBef>
              <a:spcAft>
                <a:spcPts val="0"/>
              </a:spcAft>
              <a:buSzPts val="1100"/>
              <a:buAutoNum type="arabicParenR"/>
            </a:pPr>
            <a:r>
              <a:rPr b="1" lang="en-US"/>
              <a:t>most of these variables follow a normal distribution except for the risk score</a:t>
            </a:r>
            <a:r>
              <a:rPr lang="en-US"/>
              <a:t>. This is </a:t>
            </a:r>
            <a:r>
              <a:rPr lang="en-US"/>
              <a:t>possibly</a:t>
            </a:r>
            <a:r>
              <a:rPr lang="en-US"/>
              <a:t> due to the fact that news/risk score is a calculated score based on 7 other measurements and not a standard medical measurement of a patient’s current status.</a:t>
            </a:r>
            <a:endParaRPr/>
          </a:p>
          <a:p>
            <a:pPr indent="-298450" lvl="0" marL="914400" rtl="0" algn="l">
              <a:spcBef>
                <a:spcPts val="0"/>
              </a:spcBef>
              <a:spcAft>
                <a:spcPts val="0"/>
              </a:spcAft>
              <a:buSzPts val="1100"/>
              <a:buAutoNum type="arabicParenR"/>
            </a:pPr>
            <a:r>
              <a:rPr b="1" lang="en-US"/>
              <a:t>respiration rate </a:t>
            </a:r>
            <a:r>
              <a:rPr b="1" lang="en-US"/>
              <a:t>illustrates</a:t>
            </a:r>
            <a:r>
              <a:rPr b="1" lang="en-US"/>
              <a:t> a rather odd normal distribution compared to rest of the measurements</a:t>
            </a:r>
            <a:r>
              <a:rPr lang="en-US"/>
              <a:t> </a:t>
            </a:r>
            <a:r>
              <a:rPr b="1" lang="en-US"/>
              <a:t>following a normal </a:t>
            </a:r>
            <a:r>
              <a:rPr b="1" lang="en-US"/>
              <a:t>distribution</a:t>
            </a:r>
            <a:r>
              <a:rPr lang="en-US"/>
              <a:t>. This is because respiration rate is not continuous (it consists of integer values), but it can still be approximated with a normal distribution </a:t>
            </a:r>
            <a:endParaRPr/>
          </a:p>
        </p:txBody>
      </p:sp>
      <p:sp>
        <p:nvSpPr>
          <p:cNvPr id="254" name="Google Shape;254;g103af73a15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3af73a15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How does time affect indicator variables and risk score? Since it is challenging to visualize changes in all variables with respect to days for all 900 patients, 40 random samples are taken from the dataset and the variable vs time line graphs are shown above. Notably, the pink lines are </a:t>
            </a:r>
            <a:r>
              <a:rPr lang="en-US">
                <a:solidFill>
                  <a:schemeClr val="dk1"/>
                </a:solidFill>
              </a:rPr>
              <a:t>patients</a:t>
            </a:r>
            <a:r>
              <a:rPr lang="en-US">
                <a:solidFill>
                  <a:schemeClr val="dk1"/>
                </a:solidFill>
              </a:rPr>
              <a:t> with ICU status while grey lines are patients without serious event. The single </a:t>
            </a:r>
            <a:r>
              <a:rPr b="1" lang="en-US">
                <a:solidFill>
                  <a:schemeClr val="dk1"/>
                </a:solidFill>
              </a:rPr>
              <a:t>red line </a:t>
            </a:r>
            <a:r>
              <a:rPr lang="en-US">
                <a:solidFill>
                  <a:schemeClr val="dk1"/>
                </a:solidFill>
              </a:rPr>
              <a:t>indicates a random patient with status ICU while the single black line </a:t>
            </a:r>
            <a:r>
              <a:rPr lang="en-US">
                <a:solidFill>
                  <a:schemeClr val="dk1"/>
                </a:solidFill>
              </a:rPr>
              <a:t>indicates a random patient without serious status. </a:t>
            </a:r>
            <a:r>
              <a:rPr lang="en-US">
                <a:solidFill>
                  <a:schemeClr val="dk1"/>
                </a:solidFill>
              </a:rPr>
              <a:t>The most significant pattern is that the measurements tend to fluctuate more when the number of days increases. That is to say, it seems that the time series is multiplicative and the extreme values tend to occur as the time progresses. This suggests that we may be able to implement time series models in the analysis since there may be a pattern for the top 3 graphs and the bottom right one. In addition, it is clear that except for the risk scores, most measurements are higher for patients without serious status, which can be seen from the random patients’ trajectories. In particular, patients admitted in ICU tend to reach extreme low measurements compared to non-ICU patients after 5 days.</a:t>
            </a:r>
            <a:endParaRPr/>
          </a:p>
        </p:txBody>
      </p:sp>
      <p:sp>
        <p:nvSpPr>
          <p:cNvPr id="264" name="Google Shape;264;g103af73a15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this section, we will be exploring the relationship between</a:t>
            </a:r>
            <a:r>
              <a:rPr lang="en-US">
                <a:solidFill>
                  <a:schemeClr val="dk1"/>
                </a:solidFill>
                <a:highlight>
                  <a:srgbClr val="D1E2F4"/>
                </a:highlight>
              </a:rPr>
              <a:t> each last measured patient health metrics</a:t>
            </a:r>
            <a:r>
              <a:rPr lang="en-US">
                <a:solidFill>
                  <a:schemeClr val="dk1"/>
                </a:solidFill>
              </a:rPr>
              <a:t> and the </a:t>
            </a:r>
            <a:r>
              <a:rPr lang="en-US">
                <a:solidFill>
                  <a:schemeClr val="dk1"/>
                </a:solidFill>
                <a:highlight>
                  <a:srgbClr val="D1E2F4"/>
                </a:highlight>
              </a:rPr>
              <a:t>patient’s status</a:t>
            </a:r>
            <a:r>
              <a:rPr lang="en-US">
                <a:solidFill>
                  <a:schemeClr val="dk1"/>
                </a:solidFill>
              </a:rPr>
              <a:t>. Since status is recorded </a:t>
            </a:r>
            <a:r>
              <a:rPr lang="en-US">
                <a:solidFill>
                  <a:schemeClr val="dk1"/>
                </a:solidFill>
                <a:highlight>
                  <a:srgbClr val="F4F1E9"/>
                </a:highlight>
              </a:rPr>
              <a:t>when each patient has their last measurement</a:t>
            </a:r>
            <a:r>
              <a:rPr lang="en-US">
                <a:solidFill>
                  <a:schemeClr val="dk1"/>
                </a:solidFill>
              </a:rPr>
              <a:t>, either before ICU admission or before they leave the hospital safely.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From observing the graphs, we noticed that for </a:t>
            </a:r>
            <a:r>
              <a:rPr lang="en-US">
                <a:solidFill>
                  <a:schemeClr val="dk1"/>
                </a:solidFill>
                <a:highlight>
                  <a:srgbClr val="F4F1E9"/>
                </a:highlight>
              </a:rPr>
              <a:t>patients who are admitted into ICU</a:t>
            </a:r>
            <a:r>
              <a:rPr lang="en-US">
                <a:solidFill>
                  <a:schemeClr val="dk1"/>
                </a:solidFill>
              </a:rPr>
              <a:t>, most of them need breathing support and were unconscious </a:t>
            </a:r>
            <a:r>
              <a:rPr lang="en-US">
                <a:solidFill>
                  <a:schemeClr val="dk1"/>
                </a:solidFill>
                <a:highlight>
                  <a:srgbClr val="F4F1E9"/>
                </a:highlight>
              </a:rPr>
              <a:t>before they were admitted into the ICU</a:t>
            </a:r>
            <a:r>
              <a:rPr lang="en-US">
                <a:solidFill>
                  <a:schemeClr val="dk1"/>
                </a:solidFill>
              </a:rPr>
              <a:t>. On the other hand, most of the patients who </a:t>
            </a:r>
            <a:r>
              <a:rPr lang="en-US">
                <a:solidFill>
                  <a:schemeClr val="dk1"/>
                </a:solidFill>
                <a:highlight>
                  <a:srgbClr val="F4F1E9"/>
                </a:highlight>
              </a:rPr>
              <a:t>are safe</a:t>
            </a:r>
            <a:r>
              <a:rPr lang="en-US">
                <a:solidFill>
                  <a:schemeClr val="dk1"/>
                </a:solidFill>
              </a:rPr>
              <a:t> do not need breathing support and are conscious for their last record before leaving the hospital. This observation implies potential correlation between a patient’s</a:t>
            </a:r>
            <a:r>
              <a:rPr lang="en-US">
                <a:solidFill>
                  <a:schemeClr val="dk1"/>
                </a:solidFill>
                <a:highlight>
                  <a:srgbClr val="D1E2F4"/>
                </a:highlight>
              </a:rPr>
              <a:t> Air/Aler</a:t>
            </a:r>
            <a:r>
              <a:rPr lang="en-US">
                <a:solidFill>
                  <a:schemeClr val="dk1"/>
                </a:solidFill>
              </a:rPr>
              <a:t>t measurement and whether the </a:t>
            </a:r>
            <a:r>
              <a:rPr lang="en-US">
                <a:solidFill>
                  <a:schemeClr val="dk1"/>
                </a:solidFill>
                <a:highlight>
                  <a:srgbClr val="D1E2F4"/>
                </a:highlight>
              </a:rPr>
              <a:t>patient should be admitted into the ICU.</a:t>
            </a:r>
            <a:endParaRPr>
              <a:solidFill>
                <a:schemeClr val="dk1"/>
              </a:solidFill>
              <a:highlight>
                <a:srgbClr val="D1E2F4"/>
              </a:highlight>
            </a:endParaRPr>
          </a:p>
          <a:p>
            <a:pPr indent="0" lvl="0" marL="0" rtl="0" algn="l">
              <a:spcBef>
                <a:spcPts val="0"/>
              </a:spcBef>
              <a:spcAft>
                <a:spcPts val="0"/>
              </a:spcAft>
              <a:buNone/>
            </a:pPr>
            <a:r>
              <a:t/>
            </a:r>
            <a:endParaRPr/>
          </a:p>
        </p:txBody>
      </p:sp>
      <p:sp>
        <p:nvSpPr>
          <p:cNvPr id="277" name="Google Shape;2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475adf2d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From observing this set of graphs, we noticed a difference in the </a:t>
            </a:r>
            <a:r>
              <a:rPr lang="en-US">
                <a:solidFill>
                  <a:schemeClr val="dk1"/>
                </a:solidFill>
                <a:highlight>
                  <a:srgbClr val="D1E2F4"/>
                </a:highlight>
              </a:rPr>
              <a:t>five purple physiological measurements</a:t>
            </a:r>
            <a:r>
              <a:rPr lang="en-US">
                <a:solidFill>
                  <a:schemeClr val="dk1"/>
                </a:solidFill>
              </a:rPr>
              <a:t> of each patient’s last record before they left the hospital or were admitted into the ICU. Compared to safe patients, a </a:t>
            </a:r>
            <a:r>
              <a:rPr lang="en-US">
                <a:solidFill>
                  <a:schemeClr val="dk1"/>
                </a:solidFill>
                <a:highlight>
                  <a:srgbClr val="D1E2F4"/>
                </a:highlight>
              </a:rPr>
              <a:t>typical patient getting admitted into ICU</a:t>
            </a:r>
            <a:r>
              <a:rPr lang="en-US">
                <a:solidFill>
                  <a:schemeClr val="dk1"/>
                </a:solidFill>
              </a:rPr>
              <a:t> has a </a:t>
            </a:r>
            <a:r>
              <a:rPr lang="en-US">
                <a:solidFill>
                  <a:schemeClr val="dk1"/>
                </a:solidFill>
                <a:highlight>
                  <a:srgbClr val="F4F1E9"/>
                </a:highlight>
              </a:rPr>
              <a:t>relatively higher body temperature, respiration rate, pulse, blood pressure, and oxygen saturation</a:t>
            </a:r>
            <a:r>
              <a:rPr lang="en-US">
                <a:solidFill>
                  <a:schemeClr val="dk1"/>
                </a:solidFill>
              </a:rPr>
              <a:t> for their last record. We suggest using each patient’s last measured record to calculate the risk score. And it naturally makes more sense to check a</a:t>
            </a:r>
            <a:r>
              <a:rPr lang="en-US">
                <a:solidFill>
                  <a:schemeClr val="dk1"/>
                </a:solidFill>
                <a:highlight>
                  <a:srgbClr val="D1E2F4"/>
                </a:highlight>
              </a:rPr>
              <a:t> patient’s most recent measurement </a:t>
            </a:r>
            <a:r>
              <a:rPr lang="en-US">
                <a:solidFill>
                  <a:schemeClr val="dk1"/>
                </a:solidFill>
              </a:rPr>
              <a:t>when deciding whether to admit them into the ICU.</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typical safe patient’s last-recorded NEWS score is significantly lower than patients who are admitted into the ICU. We are expecting some correlation between the eight measurements and patient status thus contributing to the patient’s risk score calculation.</a:t>
            </a:r>
            <a:endParaRPr>
              <a:solidFill>
                <a:schemeClr val="dk1"/>
              </a:solidFill>
            </a:endParaRPr>
          </a:p>
          <a:p>
            <a:pPr indent="0" lvl="0" marL="0" rtl="0" algn="l">
              <a:spcBef>
                <a:spcPts val="0"/>
              </a:spcBef>
              <a:spcAft>
                <a:spcPts val="0"/>
              </a:spcAft>
              <a:buNone/>
            </a:pPr>
            <a:r>
              <a:t/>
            </a:r>
            <a:endParaRPr/>
          </a:p>
        </p:txBody>
      </p:sp>
      <p:sp>
        <p:nvSpPr>
          <p:cNvPr id="286" name="Google Shape;286;g10475adf2dc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5070014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Since one of our research goals is to find a </a:t>
            </a:r>
            <a:r>
              <a:rPr lang="en-US">
                <a:solidFill>
                  <a:schemeClr val="dk1"/>
                </a:solidFill>
                <a:highlight>
                  <a:srgbClr val="D1E2F4"/>
                </a:highlight>
              </a:rPr>
              <a:t>better risk score measurement</a:t>
            </a:r>
            <a:r>
              <a:rPr lang="en-US">
                <a:solidFill>
                  <a:schemeClr val="dk1"/>
                </a:solidFill>
              </a:rPr>
              <a:t> than the existing NEWS score. One suggestion is that the range of each measurement can be more specific than the given NEWS score formula. For example, almost all ICU Patients have temperature ranging from around 35-37.5 in their last measured record but the temperature range is considered to be safe in NEWS calculation)</a:t>
            </a:r>
            <a:endParaRPr/>
          </a:p>
        </p:txBody>
      </p:sp>
      <p:sp>
        <p:nvSpPr>
          <p:cNvPr id="300" name="Google Shape;300;g1050700141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475adf2d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This is a </a:t>
            </a:r>
            <a:r>
              <a:rPr lang="en-US">
                <a:solidFill>
                  <a:schemeClr val="dk1"/>
                </a:solidFill>
                <a:highlight>
                  <a:srgbClr val="FFD0E0"/>
                </a:highlight>
              </a:rPr>
              <a:t>correlation matrix</a:t>
            </a:r>
            <a:r>
              <a:rPr b="1" lang="en-US">
                <a:solidFill>
                  <a:schemeClr val="dk1"/>
                </a:solidFill>
              </a:rPr>
              <a:t> </a:t>
            </a:r>
            <a:r>
              <a:rPr lang="en-US">
                <a:solidFill>
                  <a:schemeClr val="dk1"/>
                </a:solidFill>
              </a:rPr>
              <a:t>showing whether there is correlation among the variables given. The size of the circles in each cell indicate the strength of the correlation while pink indicates a positive correlation and black indicates a negative correlation. From observing the last two rows of the matrix, we know there are negative correlation between </a:t>
            </a:r>
            <a:r>
              <a:rPr lang="en-US">
                <a:solidFill>
                  <a:schemeClr val="dk1"/>
                </a:solidFill>
                <a:highlight>
                  <a:srgbClr val="F4F1E9"/>
                </a:highlight>
              </a:rPr>
              <a:t>days in hospital, blood pressure, oxygen saturation, respiration rate, pulse, temperature, breathing support, consciousness and the patient’s status</a:t>
            </a:r>
            <a:r>
              <a:rPr lang="en-US">
                <a:solidFill>
                  <a:schemeClr val="dk1"/>
                </a:solidFill>
              </a:rPr>
              <a:t>, which means that having higher values in those measurements implies lower likelihood of ICU admission. In the bottom left corner, we see a positive correlation between patient NEWS score and patient’s status. In other words, a higher NEWs score implies higher likelihood of ICU admission for the patient. Note that in the data, many features are strongly correlated with each other. Especially since the NEWS score is calculated based on the other measurements, there is </a:t>
            </a:r>
            <a:r>
              <a:rPr lang="en-US">
                <a:solidFill>
                  <a:schemeClr val="dk1"/>
                </a:solidFill>
                <a:highlight>
                  <a:srgbClr val="D1E2F4"/>
                </a:highlight>
              </a:rPr>
              <a:t>multicollinearity</a:t>
            </a:r>
            <a:r>
              <a:rPr lang="en-US">
                <a:solidFill>
                  <a:schemeClr val="dk1"/>
                </a:solidFill>
              </a:rPr>
              <a:t> in the data. Using variable inflation factor (VIF) to eliminate these correlated features is prudent in later analysis.</a:t>
            </a:r>
            <a:endParaRPr/>
          </a:p>
        </p:txBody>
      </p:sp>
      <p:sp>
        <p:nvSpPr>
          <p:cNvPr id="317" name="Google Shape;317;g10475adf2dc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original datasets have some limitations in terms of the scope of the data. First, there is a relatively large portion of missing values, which forces us to make some assumptions about missing values. Second, the measurements are recorded every 4 hours i.e. the measurements are not taken continuously. This means we do not know what happened between 2 consecutive measurements within the 4 hrs interval. Furthermore, even though the dataset reports the number of days the patient stays in the hospital, the data do not tell if the patient has recovered, has been transferred to another hospital or has passed away after leaving the hospital. This lack of details is an obstacle for us to draw clinical conclusions.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the data cleaning process, we carry the non-missing values from the past forward to replace the missing values. This is a reasonable inference, but we are not sure if this is the most appropriate method in reality. Therefore, we may need more information about the actual process of data collection in the hospital. Finally, there is a trade-off between good explanatory model or an accurate </a:t>
            </a:r>
            <a:r>
              <a:rPr lang="en-US">
                <a:solidFill>
                  <a:schemeClr val="dk1"/>
                </a:solidFill>
              </a:rPr>
              <a:t>predictive</a:t>
            </a:r>
            <a:r>
              <a:rPr lang="en-US">
                <a:solidFill>
                  <a:schemeClr val="dk1"/>
                </a:solidFill>
              </a:rPr>
              <a:t> model for risk score matrix.</a:t>
            </a:r>
            <a:endParaRPr>
              <a:solidFill>
                <a:schemeClr val="dk1"/>
              </a:solidFill>
            </a:endParaRPr>
          </a:p>
        </p:txBody>
      </p:sp>
      <p:sp>
        <p:nvSpPr>
          <p:cNvPr id="330" name="Google Shape;33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will first introduce the </a:t>
            </a:r>
            <a:r>
              <a:rPr lang="en-US">
                <a:solidFill>
                  <a:schemeClr val="dk1"/>
                </a:solidFill>
                <a:highlight>
                  <a:srgbClr val="D1E2F4"/>
                </a:highlight>
              </a:rPr>
              <a:t>context of our project</a:t>
            </a:r>
            <a:r>
              <a:rPr lang="en-US">
                <a:solidFill>
                  <a:schemeClr val="dk1"/>
                </a:solidFill>
              </a:rPr>
              <a:t>, then briefly go over the</a:t>
            </a:r>
            <a:r>
              <a:rPr lang="en-US">
                <a:solidFill>
                  <a:schemeClr val="dk1"/>
                </a:solidFill>
                <a:highlight>
                  <a:srgbClr val="D1E2F4"/>
                </a:highlight>
              </a:rPr>
              <a:t> data cleaning </a:t>
            </a:r>
            <a:r>
              <a:rPr lang="en-US">
                <a:solidFill>
                  <a:schemeClr val="dk1"/>
                </a:solidFill>
              </a:rPr>
              <a:t>steps we have done to make more sense of the data. For the </a:t>
            </a:r>
            <a:r>
              <a:rPr lang="en-US">
                <a:solidFill>
                  <a:schemeClr val="dk1"/>
                </a:solidFill>
                <a:highlight>
                  <a:srgbClr val="D1E2F4"/>
                </a:highlight>
              </a:rPr>
              <a:t>preliminary insights</a:t>
            </a:r>
            <a:r>
              <a:rPr lang="en-US">
                <a:solidFill>
                  <a:schemeClr val="dk1"/>
                </a:solidFill>
              </a:rPr>
              <a:t> section we have listed three guiding questions to help us better understand the data. We will then end our presentation with some limitations and next steps.</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next step is to build statistical models to pick the most significant predictors for suitable risk score calculation. Since we are working with longitudinal data, we suggest to consider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D1E2F4"/>
                </a:highlight>
              </a:rPr>
              <a:t>Time series model </a:t>
            </a:r>
            <a:r>
              <a:rPr lang="en-US">
                <a:solidFill>
                  <a:schemeClr val="dk1"/>
                </a:solidFill>
              </a:rPr>
              <a:t>allows us to predict trends while incorporating time elements. It can be combined with logistic model to predict patient status given timed data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D1E2F4"/>
                </a:highlight>
              </a:rPr>
              <a:t>Survivor Analysis</a:t>
            </a:r>
            <a:r>
              <a:rPr lang="en-US">
                <a:solidFill>
                  <a:schemeClr val="dk1"/>
                </a:solidFill>
              </a:rPr>
              <a:t> also works well with longitudinal data as it helps to analyze the expected duration of time until one event occurs.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As mentioned earlier, </a:t>
            </a:r>
            <a:r>
              <a:rPr lang="en-US">
                <a:solidFill>
                  <a:schemeClr val="dk1"/>
                </a:solidFill>
              </a:rPr>
              <a:t>we can consider variable inflation factor (VIF) to eliminate multicollinearity in both methods.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highlight>
                  <a:srgbClr val="D1E2F4"/>
                </a:highlight>
              </a:rPr>
              <a:t>Machine Learning Models</a:t>
            </a:r>
            <a:r>
              <a:rPr b="1" lang="en-US">
                <a:solidFill>
                  <a:schemeClr val="dk1"/>
                </a:solidFill>
              </a:rPr>
              <a:t> </a:t>
            </a:r>
            <a:r>
              <a:rPr lang="en-US">
                <a:solidFill>
                  <a:schemeClr val="dk1"/>
                </a:solidFill>
              </a:rPr>
              <a:t>are the go-to method when trying to make a prediction. Since one of the research goals is to find the optimum weight for each measurement when calculating risk score, we are allowed to tune the weight for variables in many of the machine learning models. Note that we will need to pay attention to the bias-variance tradeoff when training our models as the variance can be sensitive when it comes to the ICU data.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As mentioned earlier, all three models, we can consider setting more sensitive boundaries for risk score calculation.  </a:t>
            </a:r>
            <a:r>
              <a:rPr lang="en-US">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On the other hand, as Tim has mentioned in the limitation section, more research can be conducted in terms of alternative</a:t>
            </a:r>
            <a:r>
              <a:rPr lang="en-US" sz="1050">
                <a:solidFill>
                  <a:srgbClr val="262626"/>
                </a:solidFill>
                <a:highlight>
                  <a:srgbClr val="FFFFFF"/>
                </a:highlight>
                <a:latin typeface="Roboto"/>
                <a:ea typeface="Roboto"/>
                <a:cs typeface="Roboto"/>
                <a:sym typeface="Roboto"/>
              </a:rPr>
              <a:t> data collection processes to ensure better data quality.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46" name="Google Shape;34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That’s the end of our </a:t>
            </a:r>
            <a:r>
              <a:rPr lang="en-US"/>
              <a:t>presentation</a:t>
            </a:r>
            <a:r>
              <a:rPr lang="en-US"/>
              <a:t>. Thank you so much for spending your precious time listening! Please feel free to ask any questions you may have</a:t>
            </a:r>
            <a:endParaRPr/>
          </a:p>
        </p:txBody>
      </p:sp>
      <p:sp>
        <p:nvSpPr>
          <p:cNvPr id="359" name="Google Shape;35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cf9a4b5f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What is ICU?</a:t>
            </a:r>
            <a:endParaRPr b="1"/>
          </a:p>
          <a:p>
            <a:pPr indent="-298450" lvl="0" marL="457200" rtl="0" algn="l">
              <a:lnSpc>
                <a:spcPct val="115000"/>
              </a:lnSpc>
              <a:spcBef>
                <a:spcPts val="1200"/>
              </a:spcBef>
              <a:spcAft>
                <a:spcPts val="0"/>
              </a:spcAft>
              <a:buSzPts val="1100"/>
              <a:buChar char="●"/>
            </a:pPr>
            <a:r>
              <a:rPr lang="en-US">
                <a:solidFill>
                  <a:schemeClr val="dk1"/>
                </a:solidFill>
              </a:rPr>
              <a:t>ICU stands for Intensive Care Unit, and it is used as a last resort method to keep patients alive when their body fails to do so.</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In an ideal world, all patients in need of an ICU would receive one, but the limited resources available in hospitals calls for an alternative method, one which uses risk scoring.</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b="1" lang="en-US">
                <a:solidFill>
                  <a:schemeClr val="dk1"/>
                </a:solidFill>
              </a:rPr>
              <a:t>What is Risk score?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chemeClr val="dk1"/>
                </a:solidFill>
              </a:rPr>
              <a:t>Simply put, risk score</a:t>
            </a:r>
            <a:r>
              <a:rPr b="1" lang="en-US">
                <a:solidFill>
                  <a:schemeClr val="dk1"/>
                </a:solidFill>
              </a:rPr>
              <a:t> rates a patient’s need for intensive care</a:t>
            </a:r>
            <a:r>
              <a:rPr lang="en-US">
                <a:solidFill>
                  <a:schemeClr val="dk1"/>
                </a:solidFill>
              </a:rPr>
              <a:t> based on a numeric score, considering factors such as the patient's current health, hospital’s budget and the time required to treat the patient.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p:txBody>
      </p:sp>
      <p:sp>
        <p:nvSpPr>
          <p:cNvPr id="120" name="Google Shape;120;gcf9a4b5fd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48e99688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So what is our main research question?</a:t>
            </a:r>
            <a:endParaRPr b="1"/>
          </a:p>
          <a:p>
            <a:pPr indent="-298450" lvl="0" marL="457200" rtl="0" algn="l">
              <a:lnSpc>
                <a:spcPct val="115000"/>
              </a:lnSpc>
              <a:spcBef>
                <a:spcPts val="1200"/>
              </a:spcBef>
              <a:spcAft>
                <a:spcPts val="0"/>
              </a:spcAft>
              <a:buSzPts val="1100"/>
              <a:buChar char="●"/>
            </a:pPr>
            <a:r>
              <a:rPr lang="en-US">
                <a:solidFill>
                  <a:schemeClr val="dk1"/>
                </a:solidFill>
              </a:rPr>
              <a:t>The main goal of our project is to determine an </a:t>
            </a:r>
            <a:r>
              <a:rPr lang="en-US">
                <a:solidFill>
                  <a:schemeClr val="dk1"/>
                </a:solidFill>
                <a:highlight>
                  <a:srgbClr val="FFFF00"/>
                </a:highlight>
              </a:rPr>
              <a:t>optimal risk score t</a:t>
            </a:r>
            <a:r>
              <a:rPr lang="en-US">
                <a:solidFill>
                  <a:schemeClr val="dk1"/>
                </a:solidFill>
              </a:rPr>
              <a:t>hat best predicts the patient’s need for intensive care </a:t>
            </a:r>
            <a:r>
              <a:rPr lang="en-US">
                <a:solidFill>
                  <a:schemeClr val="dk1"/>
                </a:solidFill>
                <a:highlight>
                  <a:srgbClr val="FFFF00"/>
                </a:highlight>
              </a:rPr>
              <a:t>based on a simulated data of 900 patients.</a:t>
            </a:r>
            <a:endParaRPr>
              <a:solidFill>
                <a:schemeClr val="dk1"/>
              </a:solidFill>
              <a:highlight>
                <a:srgbClr val="FFFF00"/>
              </a:highlight>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Furthermore, we want to explore whether all components of the patient’s data contribute equally to the risk score construction via data visualization. </a:t>
            </a:r>
            <a:endParaRPr>
              <a:solidFill>
                <a:schemeClr val="dk1"/>
              </a:solidFill>
            </a:endParaRPr>
          </a:p>
          <a:p>
            <a:pPr indent="0" lvl="0" marL="457200" rtl="0" algn="l">
              <a:lnSpc>
                <a:spcPct val="115000"/>
              </a:lnSpc>
              <a:spcBef>
                <a:spcPts val="1200"/>
              </a:spcBef>
              <a:spcAft>
                <a:spcPts val="1200"/>
              </a:spcAft>
              <a:buNone/>
            </a:pPr>
            <a:r>
              <a:t/>
            </a:r>
            <a:endParaRPr>
              <a:solidFill>
                <a:schemeClr val="dk1"/>
              </a:solidFill>
            </a:endParaRPr>
          </a:p>
        </p:txBody>
      </p:sp>
      <p:sp>
        <p:nvSpPr>
          <p:cNvPr id="132" name="Google Shape;132;g1048e99688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f9a4b5fd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en-US">
                <a:solidFill>
                  <a:schemeClr val="dk1"/>
                </a:solidFill>
              </a:rPr>
              <a:t>Our EDA Report is based on the data of 900 patients. There are two datasets where the first one contains patient information data and the second one contains logs for patient health condition measurements. All the variables in the first dataset are listed in table 1,such as patient id, age, gender and the duration of stay. For variables Female and Status, they are indicated by a binary value and we converted them from  a numeric variable to a factor f</a:t>
            </a:r>
            <a:r>
              <a:rPr lang="en-US">
                <a:solidFill>
                  <a:schemeClr val="dk1"/>
                </a:solidFill>
              </a:rPr>
              <a:t>or a more convenient data analysis, </a:t>
            </a:r>
            <a:r>
              <a:rPr lang="en-US">
                <a:solidFill>
                  <a:schemeClr val="dk1"/>
                </a:solidFill>
              </a:rPr>
              <a:t>.  It is worth noting that the status represents whether the patient is admitted to the ICU at the end of their stay in the hospital. Hence, the status is the main response variable that we are interested in.</a:t>
            </a:r>
            <a:endParaRPr/>
          </a:p>
        </p:txBody>
      </p:sp>
      <p:sp>
        <p:nvSpPr>
          <p:cNvPr id="143" name="Google Shape;143;gcf9a4b5fd2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48e99688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second data set consists of the records every four hours as rows. Table 2 gives some descriptions of the clinical metrics that were measured. For both binary variables Alert and Air, 0 indicates a bad situation. For example, in Alert ,0 implies that the patient lost</a:t>
            </a:r>
            <a:r>
              <a:rPr b="1" lang="en-US">
                <a:solidFill>
                  <a:schemeClr val="dk1"/>
                </a:solidFill>
              </a:rPr>
              <a:t> </a:t>
            </a:r>
            <a:r>
              <a:rPr lang="en-US">
                <a:solidFill>
                  <a:schemeClr val="dk1"/>
                </a:solidFill>
              </a:rPr>
              <a:t>consciousness and 0 in Air implies that the patient lacks oxygen and needs supplemental oxygen to support breathing.</a:t>
            </a:r>
            <a:endParaRPr/>
          </a:p>
        </p:txBody>
      </p:sp>
      <p:sp>
        <p:nvSpPr>
          <p:cNvPr id="157" name="Google Shape;157;g1048e99688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48e99688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biggest problem of the initial data was that there were too many rows. All measurements are recorded under the </a:t>
            </a:r>
            <a:r>
              <a:rPr b="1" lang="en-US">
                <a:solidFill>
                  <a:schemeClr val="dk1"/>
                </a:solidFill>
              </a:rPr>
              <a:t>same column</a:t>
            </a:r>
            <a:r>
              <a:rPr lang="en-US">
                <a:solidFill>
                  <a:schemeClr val="dk1"/>
                </a:solidFill>
              </a:rPr>
              <a:t>.Because of the way that the data was structured, there were eight rows per each timestamp, one for each field. To reduce the number of rows, we have created a </a:t>
            </a:r>
            <a:r>
              <a:rPr b="1" lang="en-US">
                <a:solidFill>
                  <a:schemeClr val="dk1"/>
                </a:solidFill>
              </a:rPr>
              <a:t>separate column </a:t>
            </a:r>
            <a:r>
              <a:rPr lang="en-US">
                <a:solidFill>
                  <a:schemeClr val="dk1"/>
                </a:solidFill>
              </a:rPr>
              <a:t>for each field. With this, each row would represent all the records of one single timestamp. </a:t>
            </a:r>
            <a:r>
              <a:rPr b="1" lang="en-US">
                <a:solidFill>
                  <a:schemeClr val="dk1"/>
                </a:solidFill>
              </a:rPr>
              <a:t>That’s</a:t>
            </a:r>
            <a:r>
              <a:rPr lang="en-US">
                <a:solidFill>
                  <a:schemeClr val="dk1"/>
                </a:solidFill>
              </a:rPr>
              <a:t> how our data set looks after rearrangement.</a:t>
            </a:r>
            <a:endParaRPr/>
          </a:p>
        </p:txBody>
      </p:sp>
      <p:sp>
        <p:nvSpPr>
          <p:cNvPr id="176" name="Google Shape;176;g1048e99688e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f9a4b5fd2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There are no null values in the first Dataset, so no action was done to it. However, in the second dataset,  there is a patient has only one record but was missing NEWS score, so we calculated the NEWS score based on the left scale. For other missing records in the second dataset , they have been replaced to its previous value. This decision was made knowing that the data collects patient records every four hours.Given how frequently records are updated, there is a great chance that  the missing value will likely be identical to its previous observation unless a serious event has occurred.</a:t>
            </a:r>
            <a:endParaRPr/>
          </a:p>
        </p:txBody>
      </p:sp>
      <p:sp>
        <p:nvSpPr>
          <p:cNvPr id="189" name="Google Shape;189;gcf9a4b5fd2_2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p:nvPr>
            <p:ph idx="2" type="pic"/>
          </p:nvPr>
        </p:nvSpPr>
        <p:spPr>
          <a:xfrm>
            <a:off x="1792288" y="612775"/>
            <a:ext cx="5486400" cy="4114800"/>
          </a:xfrm>
          <a:prstGeom prst="rect">
            <a:avLst/>
          </a:prstGeom>
          <a:noFill/>
          <a:ln>
            <a:noFill/>
          </a:ln>
        </p:spPr>
      </p:sp>
      <p:sp>
        <p:nvSpPr>
          <p:cNvPr id="64" name="Google Shape;64;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7.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47.png"/><Relationship Id="rId5" Type="http://schemas.openxmlformats.org/officeDocument/2006/relationships/image" Target="../media/image39.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11" Type="http://schemas.openxmlformats.org/officeDocument/2006/relationships/image" Target="../media/image15.png"/><Relationship Id="rId10" Type="http://schemas.openxmlformats.org/officeDocument/2006/relationships/image" Target="../media/image22.png"/><Relationship Id="rId12" Type="http://schemas.openxmlformats.org/officeDocument/2006/relationships/image" Target="../media/image23.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21.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28952" l="0" r="0" t="0"/>
          <a:stretch/>
        </p:blipFill>
        <p:spPr>
          <a:xfrm rot="337666">
            <a:off x="-1669488" y="544778"/>
            <a:ext cx="18447874" cy="10714750"/>
          </a:xfrm>
          <a:prstGeom prst="rect">
            <a:avLst/>
          </a:prstGeom>
          <a:noFill/>
          <a:ln>
            <a:noFill/>
          </a:ln>
        </p:spPr>
      </p:pic>
      <p:grpSp>
        <p:nvGrpSpPr>
          <p:cNvPr id="85" name="Google Shape;85;p1"/>
          <p:cNvGrpSpPr/>
          <p:nvPr/>
        </p:nvGrpSpPr>
        <p:grpSpPr>
          <a:xfrm>
            <a:off x="1028700" y="1028700"/>
            <a:ext cx="3213303" cy="846675"/>
            <a:chOff x="0" y="0"/>
            <a:chExt cx="4284404" cy="1128900"/>
          </a:xfrm>
        </p:grpSpPr>
        <p:sp>
          <p:nvSpPr>
            <p:cNvPr id="86" name="Google Shape;86;p1"/>
            <p:cNvSpPr txBox="1"/>
            <p:nvPr/>
          </p:nvSpPr>
          <p:spPr>
            <a:xfrm>
              <a:off x="1189604" y="0"/>
              <a:ext cx="3094800" cy="112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latin typeface="Montserrat"/>
                  <a:ea typeface="Montserrat"/>
                  <a:cs typeface="Montserrat"/>
                  <a:sym typeface="Montserrat"/>
                </a:rPr>
                <a:t>STA490 ICU</a:t>
              </a:r>
              <a:endParaRPr sz="2500">
                <a:latin typeface="Montserrat"/>
                <a:ea typeface="Montserrat"/>
                <a:cs typeface="Montserrat"/>
                <a:sym typeface="Montserrat"/>
              </a:endParaRPr>
            </a:p>
            <a:p>
              <a:pPr indent="0" lvl="0" marL="0" marR="0" rtl="0" algn="l">
                <a:lnSpc>
                  <a:spcPct val="120000"/>
                </a:lnSpc>
                <a:spcBef>
                  <a:spcPts val="0"/>
                </a:spcBef>
                <a:spcAft>
                  <a:spcPts val="0"/>
                </a:spcAft>
                <a:buNone/>
              </a:pPr>
              <a:r>
                <a:rPr lang="en-US" sz="2500">
                  <a:latin typeface="Montserrat"/>
                  <a:ea typeface="Montserrat"/>
                  <a:cs typeface="Montserrat"/>
                  <a:sym typeface="Montserrat"/>
                </a:rPr>
                <a:t>Pod C</a:t>
              </a:r>
              <a:endParaRPr sz="2500">
                <a:latin typeface="Montserrat"/>
                <a:ea typeface="Montserrat"/>
                <a:cs typeface="Montserrat"/>
                <a:sym typeface="Montserrat"/>
              </a:endParaRPr>
            </a:p>
          </p:txBody>
        </p:sp>
        <p:pic>
          <p:nvPicPr>
            <p:cNvPr id="87" name="Google Shape;87;p1"/>
            <p:cNvPicPr preferRelativeResize="0"/>
            <p:nvPr/>
          </p:nvPicPr>
          <p:blipFill rotWithShape="1">
            <a:blip r:embed="rId4">
              <a:alphaModFix/>
            </a:blip>
            <a:srcRect b="0" l="0" r="0" t="0"/>
            <a:stretch/>
          </p:blipFill>
          <p:spPr>
            <a:xfrm>
              <a:off x="0" y="189751"/>
              <a:ext cx="944010" cy="710582"/>
            </a:xfrm>
            <a:prstGeom prst="rect">
              <a:avLst/>
            </a:prstGeom>
            <a:noFill/>
            <a:ln>
              <a:noFill/>
            </a:ln>
          </p:spPr>
        </p:pic>
      </p:grpSp>
      <p:sp>
        <p:nvSpPr>
          <p:cNvPr id="88" name="Google Shape;88;p1"/>
          <p:cNvSpPr txBox="1"/>
          <p:nvPr/>
        </p:nvSpPr>
        <p:spPr>
          <a:xfrm>
            <a:off x="571475" y="2776025"/>
            <a:ext cx="18647400" cy="29784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9000">
                <a:latin typeface="Merriweather"/>
                <a:ea typeface="Merriweather"/>
                <a:cs typeface="Merriweather"/>
                <a:sym typeface="Merriweather"/>
              </a:rPr>
              <a:t>ICU ADMISSION</a:t>
            </a:r>
            <a:endParaRPr sz="9000">
              <a:latin typeface="Merriweather"/>
              <a:ea typeface="Merriweather"/>
              <a:cs typeface="Merriweather"/>
              <a:sym typeface="Merriweather"/>
            </a:endParaRPr>
          </a:p>
          <a:p>
            <a:pPr indent="0" lvl="0" marL="0" marR="0" rtl="0" algn="l">
              <a:lnSpc>
                <a:spcPct val="115000"/>
              </a:lnSpc>
              <a:spcBef>
                <a:spcPts val="0"/>
              </a:spcBef>
              <a:spcAft>
                <a:spcPts val="0"/>
              </a:spcAft>
              <a:buNone/>
            </a:pPr>
            <a:r>
              <a:rPr lang="en-US" sz="9000">
                <a:latin typeface="Merriweather"/>
                <a:ea typeface="Merriweather"/>
                <a:cs typeface="Merriweather"/>
                <a:sym typeface="Merriweather"/>
              </a:rPr>
              <a:t>RISK SCORE ANALYSIS</a:t>
            </a:r>
            <a:endParaRPr sz="9000">
              <a:latin typeface="Merriweather"/>
              <a:ea typeface="Merriweather"/>
              <a:cs typeface="Merriweather"/>
              <a:sym typeface="Merriweather"/>
            </a:endParaRPr>
          </a:p>
        </p:txBody>
      </p:sp>
      <p:sp>
        <p:nvSpPr>
          <p:cNvPr id="89" name="Google Shape;89;p1"/>
          <p:cNvSpPr txBox="1"/>
          <p:nvPr/>
        </p:nvSpPr>
        <p:spPr>
          <a:xfrm>
            <a:off x="571475" y="7673414"/>
            <a:ext cx="9156900" cy="58500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800">
                <a:latin typeface="Montserrat"/>
                <a:ea typeface="Montserrat"/>
                <a:cs typeface="Montserrat"/>
                <a:sym typeface="Montserrat"/>
              </a:rPr>
              <a:t>Exploratory Data Analysis</a:t>
            </a:r>
            <a:endParaRPr sz="3800">
              <a:latin typeface="Montserrat"/>
              <a:ea typeface="Montserrat"/>
              <a:cs typeface="Montserrat"/>
              <a:sym typeface="Montserrat"/>
            </a:endParaRPr>
          </a:p>
        </p:txBody>
      </p:sp>
      <p:sp>
        <p:nvSpPr>
          <p:cNvPr id="90" name="Google Shape;90;p1"/>
          <p:cNvSpPr txBox="1"/>
          <p:nvPr/>
        </p:nvSpPr>
        <p:spPr>
          <a:xfrm>
            <a:off x="14768976" y="1224675"/>
            <a:ext cx="2865900" cy="7971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lang="en-US" sz="2699">
                <a:latin typeface="Comfortaa"/>
                <a:ea typeface="Comfortaa"/>
                <a:cs typeface="Comfortaa"/>
                <a:sym typeface="Comfortaa"/>
              </a:rPr>
              <a:t>Dec 2</a:t>
            </a:r>
            <a:r>
              <a:rPr i="0" lang="en-US" sz="2699" u="none" cap="none" strike="noStrike">
                <a:solidFill>
                  <a:srgbClr val="000000"/>
                </a:solidFill>
                <a:latin typeface="Comfortaa"/>
                <a:ea typeface="Comfortaa"/>
                <a:cs typeface="Comfortaa"/>
                <a:sym typeface="Comfortaa"/>
              </a:rPr>
              <a:t>, 202</a:t>
            </a:r>
            <a:r>
              <a:rPr lang="en-US" sz="2699">
                <a:latin typeface="Comfortaa"/>
                <a:ea typeface="Comfortaa"/>
                <a:cs typeface="Comfortaa"/>
                <a:sym typeface="Comfortaa"/>
              </a:rPr>
              <a:t>1</a:t>
            </a:r>
            <a:endParaRPr sz="1600">
              <a:latin typeface="Comfortaa"/>
              <a:ea typeface="Comfortaa"/>
              <a:cs typeface="Comfortaa"/>
              <a:sym typeface="Comfortaa"/>
            </a:endParaRPr>
          </a:p>
          <a:p>
            <a:pPr indent="0" lvl="0" marL="0" marR="0" rtl="0" algn="l">
              <a:lnSpc>
                <a:spcPct val="140016"/>
              </a:lnSpc>
              <a:spcBef>
                <a:spcPts val="0"/>
              </a:spcBef>
              <a:spcAft>
                <a:spcPts val="0"/>
              </a:spcAft>
              <a:buNone/>
            </a:pPr>
            <a:r>
              <a:t/>
            </a:r>
            <a:endParaRPr/>
          </a:p>
        </p:txBody>
      </p:sp>
      <p:sp>
        <p:nvSpPr>
          <p:cNvPr id="91" name="Google Shape;91;p1"/>
          <p:cNvSpPr txBox="1"/>
          <p:nvPr/>
        </p:nvSpPr>
        <p:spPr>
          <a:xfrm>
            <a:off x="12198439" y="6897209"/>
            <a:ext cx="3802200" cy="25860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US" sz="2400">
                <a:latin typeface="Comfortaa"/>
                <a:ea typeface="Comfortaa"/>
                <a:cs typeface="Comfortaa"/>
                <a:sym typeface="Comfortaa"/>
              </a:rPr>
              <a:t>Alex Kim</a:t>
            </a:r>
            <a:endParaRPr sz="2400">
              <a:latin typeface="Comfortaa"/>
              <a:ea typeface="Comfortaa"/>
              <a:cs typeface="Comfortaa"/>
              <a:sym typeface="Comfortaa"/>
            </a:endParaRPr>
          </a:p>
          <a:p>
            <a:pPr indent="0" lvl="0" marL="0" marR="0" rtl="0" algn="l">
              <a:lnSpc>
                <a:spcPct val="200000"/>
              </a:lnSpc>
              <a:spcBef>
                <a:spcPts val="0"/>
              </a:spcBef>
              <a:spcAft>
                <a:spcPts val="0"/>
              </a:spcAft>
              <a:buNone/>
            </a:pPr>
            <a:r>
              <a:rPr lang="en-US" sz="2400">
                <a:latin typeface="Comfortaa"/>
                <a:ea typeface="Comfortaa"/>
                <a:cs typeface="Comfortaa"/>
                <a:sym typeface="Comfortaa"/>
              </a:rPr>
              <a:t>Siqi Zheng (Tim)</a:t>
            </a:r>
            <a:endParaRPr sz="2400">
              <a:latin typeface="Comfortaa"/>
              <a:ea typeface="Comfortaa"/>
              <a:cs typeface="Comfortaa"/>
              <a:sym typeface="Comfortaa"/>
            </a:endParaRPr>
          </a:p>
          <a:p>
            <a:pPr indent="0" lvl="0" marL="0" marR="0" rtl="0" algn="l">
              <a:lnSpc>
                <a:spcPct val="200000"/>
              </a:lnSpc>
              <a:spcBef>
                <a:spcPts val="0"/>
              </a:spcBef>
              <a:spcAft>
                <a:spcPts val="0"/>
              </a:spcAft>
              <a:buNone/>
            </a:pPr>
            <a:r>
              <a:rPr lang="en-US" sz="2400">
                <a:latin typeface="Comfortaa"/>
                <a:ea typeface="Comfortaa"/>
                <a:cs typeface="Comfortaa"/>
                <a:sym typeface="Comfortaa"/>
              </a:rPr>
              <a:t>Rebecca Chen</a:t>
            </a:r>
            <a:endParaRPr sz="2400">
              <a:latin typeface="Comfortaa"/>
              <a:ea typeface="Comfortaa"/>
              <a:cs typeface="Comfortaa"/>
              <a:sym typeface="Comfortaa"/>
            </a:endParaRPr>
          </a:p>
          <a:p>
            <a:pPr indent="0" lvl="0" marL="0" marR="0" rtl="0" algn="l">
              <a:lnSpc>
                <a:spcPct val="200000"/>
              </a:lnSpc>
              <a:spcBef>
                <a:spcPts val="0"/>
              </a:spcBef>
              <a:spcAft>
                <a:spcPts val="0"/>
              </a:spcAft>
              <a:buNone/>
            </a:pPr>
            <a:r>
              <a:rPr lang="en-US" sz="2400">
                <a:latin typeface="Comfortaa"/>
                <a:ea typeface="Comfortaa"/>
                <a:cs typeface="Comfortaa"/>
                <a:sym typeface="Comfortaa"/>
              </a:rPr>
              <a:t>Rain (Run) Wu</a:t>
            </a:r>
            <a:endParaRPr sz="2400">
              <a:latin typeface="Comfortaa"/>
              <a:ea typeface="Comfortaa"/>
              <a:cs typeface="Comfortaa"/>
              <a:sym typeface="Comfortaa"/>
            </a:endParaRPr>
          </a:p>
        </p:txBody>
      </p:sp>
      <p:sp>
        <p:nvSpPr>
          <p:cNvPr id="92" name="Google Shape;92;p1"/>
          <p:cNvSpPr txBox="1"/>
          <p:nvPr/>
        </p:nvSpPr>
        <p:spPr>
          <a:xfrm>
            <a:off x="571475" y="5937775"/>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gcf9a4b5fd2_2_82"/>
          <p:cNvSpPr/>
          <p:nvPr/>
        </p:nvSpPr>
        <p:spPr>
          <a:xfrm>
            <a:off x="0" y="0"/>
            <a:ext cx="18306300" cy="227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gcf9a4b5fd2_2_82"/>
          <p:cNvPicPr preferRelativeResize="0"/>
          <p:nvPr/>
        </p:nvPicPr>
        <p:blipFill rotWithShape="1">
          <a:blip r:embed="rId3">
            <a:alphaModFix/>
          </a:blip>
          <a:srcRect b="-19949" l="135450" r="-135450" t="19949"/>
          <a:stretch/>
        </p:blipFill>
        <p:spPr>
          <a:xfrm>
            <a:off x="11375650" y="4922175"/>
            <a:ext cx="6419850" cy="3257550"/>
          </a:xfrm>
          <a:prstGeom prst="rect">
            <a:avLst/>
          </a:prstGeom>
          <a:noFill/>
          <a:ln>
            <a:noFill/>
          </a:ln>
        </p:spPr>
      </p:pic>
      <p:grpSp>
        <p:nvGrpSpPr>
          <p:cNvPr id="215" name="Google Shape;215;gcf9a4b5fd2_2_82"/>
          <p:cNvGrpSpPr/>
          <p:nvPr/>
        </p:nvGrpSpPr>
        <p:grpSpPr>
          <a:xfrm>
            <a:off x="334250" y="1565075"/>
            <a:ext cx="16251363" cy="1785600"/>
            <a:chOff x="-14720600" y="1271957"/>
            <a:chExt cx="21668483" cy="2380800"/>
          </a:xfrm>
        </p:grpSpPr>
        <p:sp>
          <p:nvSpPr>
            <p:cNvPr id="216" name="Google Shape;216;gcf9a4b5fd2_2_82"/>
            <p:cNvSpPr txBox="1"/>
            <p:nvPr/>
          </p:nvSpPr>
          <p:spPr>
            <a:xfrm>
              <a:off x="-14720600" y="1271967"/>
              <a:ext cx="93108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Merriweather"/>
                  <a:ea typeface="Merriweather"/>
                  <a:cs typeface="Merriweather"/>
                  <a:sym typeface="Merriweather"/>
                </a:rPr>
                <a:t>Step 3:</a:t>
              </a:r>
              <a:endParaRPr>
                <a:latin typeface="Merriweather"/>
                <a:ea typeface="Merriweather"/>
                <a:cs typeface="Merriweather"/>
                <a:sym typeface="Merriweather"/>
              </a:endParaRPr>
            </a:p>
          </p:txBody>
        </p:sp>
        <p:sp>
          <p:nvSpPr>
            <p:cNvPr id="217" name="Google Shape;217;gcf9a4b5fd2_2_82"/>
            <p:cNvSpPr txBox="1"/>
            <p:nvPr/>
          </p:nvSpPr>
          <p:spPr>
            <a:xfrm>
              <a:off x="-12490017" y="1271957"/>
              <a:ext cx="19437900" cy="23808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None/>
              </a:pPr>
              <a:r>
                <a:rPr lang="en-US" sz="4000">
                  <a:solidFill>
                    <a:schemeClr val="dk1"/>
                  </a:solidFill>
                  <a:latin typeface="Merriweather"/>
                  <a:ea typeface="Merriweather"/>
                  <a:cs typeface="Merriweather"/>
                  <a:sym typeface="Merriweather"/>
                </a:rPr>
                <a:t>Add a new variable for time measurement </a:t>
              </a:r>
              <a:endParaRPr sz="4000">
                <a:solidFill>
                  <a:schemeClr val="dk1"/>
                </a:solidFill>
                <a:latin typeface="Merriweather"/>
                <a:ea typeface="Merriweather"/>
                <a:cs typeface="Merriweather"/>
                <a:sym typeface="Merriweather"/>
              </a:endParaRPr>
            </a:p>
            <a:p>
              <a:pPr indent="0" lvl="0" marL="0" marR="0" rtl="0" algn="l">
                <a:lnSpc>
                  <a:spcPct val="120000"/>
                </a:lnSpc>
                <a:spcBef>
                  <a:spcPts val="0"/>
                </a:spcBef>
                <a:spcAft>
                  <a:spcPts val="0"/>
                </a:spcAft>
                <a:buNone/>
              </a:pPr>
              <a:r>
                <a:t/>
              </a:r>
              <a:endParaRPr sz="5600"/>
            </a:p>
          </p:txBody>
        </p:sp>
      </p:grpSp>
      <p:pic>
        <p:nvPicPr>
          <p:cNvPr id="218" name="Google Shape;218;gcf9a4b5fd2_2_82"/>
          <p:cNvPicPr preferRelativeResize="0"/>
          <p:nvPr/>
        </p:nvPicPr>
        <p:blipFill>
          <a:blip r:embed="rId4">
            <a:alphaModFix/>
          </a:blip>
          <a:stretch>
            <a:fillRect/>
          </a:stretch>
        </p:blipFill>
        <p:spPr>
          <a:xfrm>
            <a:off x="10251075" y="2915274"/>
            <a:ext cx="7205375" cy="6811625"/>
          </a:xfrm>
          <a:prstGeom prst="rect">
            <a:avLst/>
          </a:prstGeom>
          <a:noFill/>
          <a:ln>
            <a:noFill/>
          </a:ln>
        </p:spPr>
      </p:pic>
      <p:sp>
        <p:nvSpPr>
          <p:cNvPr id="219" name="Google Shape;219;gcf9a4b5fd2_2_82"/>
          <p:cNvSpPr txBox="1"/>
          <p:nvPr/>
        </p:nvSpPr>
        <p:spPr>
          <a:xfrm>
            <a:off x="334250" y="344425"/>
            <a:ext cx="117897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Part 2: Data Cleaning</a:t>
            </a:r>
            <a:endParaRPr>
              <a:latin typeface="Merriweather"/>
              <a:ea typeface="Merriweather"/>
              <a:cs typeface="Merriweather"/>
              <a:sym typeface="Merriweather"/>
            </a:endParaRPr>
          </a:p>
        </p:txBody>
      </p:sp>
      <p:sp>
        <p:nvSpPr>
          <p:cNvPr id="220" name="Google Shape;220;gcf9a4b5fd2_2_82"/>
          <p:cNvSpPr txBox="1"/>
          <p:nvPr/>
        </p:nvSpPr>
        <p:spPr>
          <a:xfrm>
            <a:off x="10406500" y="344425"/>
            <a:ext cx="9188100" cy="1600800"/>
          </a:xfrm>
          <a:prstGeom prst="rect">
            <a:avLst/>
          </a:prstGeom>
          <a:noFill/>
          <a:ln>
            <a:noFill/>
          </a:ln>
        </p:spPr>
        <p:txBody>
          <a:bodyPr anchorCtr="0" anchor="t" bIns="0" lIns="0" spcFirstLastPara="1" rIns="0" wrap="square" tIns="0">
            <a:spAutoFit/>
          </a:bodyPr>
          <a:lstStyle/>
          <a:p>
            <a:pPr indent="-323850" lvl="1" marL="647700" marR="0" rtl="0" algn="l">
              <a:lnSpc>
                <a:spcPct val="115000"/>
              </a:lnSpc>
              <a:spcBef>
                <a:spcPts val="0"/>
              </a:spcBef>
              <a:spcAft>
                <a:spcPts val="0"/>
              </a:spcAft>
              <a:buClr>
                <a:srgbClr val="000000"/>
              </a:buClr>
              <a:buSzPts val="3000"/>
              <a:buFont typeface="Merriweather"/>
              <a:buChar char="•"/>
            </a:pPr>
            <a:r>
              <a:rPr lang="en-US" sz="3000">
                <a:latin typeface="Merriweather"/>
                <a:ea typeface="Merriweather"/>
                <a:cs typeface="Merriweather"/>
                <a:sym typeface="Merriweather"/>
              </a:rPr>
              <a:t>Variable Introduction</a:t>
            </a:r>
            <a:endParaRPr sz="3000">
              <a:latin typeface="Merriweather"/>
              <a:ea typeface="Merriweather"/>
              <a:cs typeface="Merriweather"/>
              <a:sym typeface="Merriweather"/>
            </a:endParaRPr>
          </a:p>
          <a:p>
            <a:pPr indent="-323850" lvl="1" marL="647700" marR="0" rtl="0" algn="l">
              <a:lnSpc>
                <a:spcPct val="115000"/>
              </a:lnSpc>
              <a:spcBef>
                <a:spcPts val="0"/>
              </a:spcBef>
              <a:spcAft>
                <a:spcPts val="0"/>
              </a:spcAft>
              <a:buSzPts val="3000"/>
              <a:buFont typeface="Merriweather"/>
              <a:buChar char="•"/>
            </a:pPr>
            <a:r>
              <a:rPr lang="en-US" sz="3000">
                <a:highlight>
                  <a:srgbClr val="D1E2F4"/>
                </a:highlight>
                <a:latin typeface="Merriweather"/>
                <a:ea typeface="Merriweather"/>
                <a:cs typeface="Merriweather"/>
                <a:sym typeface="Merriweather"/>
              </a:rPr>
              <a:t>Data Manipulation</a:t>
            </a:r>
            <a:endParaRPr sz="3000">
              <a:highlight>
                <a:srgbClr val="D1E2F4"/>
              </a:highlight>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pic>
        <p:nvPicPr>
          <p:cNvPr id="221" name="Google Shape;221;gcf9a4b5fd2_2_82"/>
          <p:cNvPicPr preferRelativeResize="0"/>
          <p:nvPr/>
        </p:nvPicPr>
        <p:blipFill rotWithShape="1">
          <a:blip r:embed="rId5">
            <a:alphaModFix/>
          </a:blip>
          <a:srcRect b="0" l="17813" r="7116" t="0"/>
          <a:stretch/>
        </p:blipFill>
        <p:spPr>
          <a:xfrm>
            <a:off x="601075" y="2515925"/>
            <a:ext cx="6419849" cy="3873300"/>
          </a:xfrm>
          <a:prstGeom prst="rect">
            <a:avLst/>
          </a:prstGeom>
          <a:noFill/>
          <a:ln>
            <a:noFill/>
          </a:ln>
        </p:spPr>
      </p:pic>
      <p:pic>
        <p:nvPicPr>
          <p:cNvPr id="222" name="Google Shape;222;gcf9a4b5fd2_2_82"/>
          <p:cNvPicPr preferRelativeResize="0"/>
          <p:nvPr/>
        </p:nvPicPr>
        <p:blipFill rotWithShape="1">
          <a:blip r:embed="rId6">
            <a:alphaModFix/>
          </a:blip>
          <a:srcRect b="12335" l="4870" r="8308" t="6778"/>
          <a:stretch/>
        </p:blipFill>
        <p:spPr>
          <a:xfrm>
            <a:off x="524825" y="6773925"/>
            <a:ext cx="4754225" cy="2952975"/>
          </a:xfrm>
          <a:prstGeom prst="rect">
            <a:avLst/>
          </a:prstGeom>
          <a:noFill/>
          <a:ln>
            <a:noFill/>
          </a:ln>
        </p:spPr>
      </p:pic>
      <p:cxnSp>
        <p:nvCxnSpPr>
          <p:cNvPr id="223" name="Google Shape;223;gcf9a4b5fd2_2_82"/>
          <p:cNvCxnSpPr/>
          <p:nvPr/>
        </p:nvCxnSpPr>
        <p:spPr>
          <a:xfrm flipH="1">
            <a:off x="601025" y="2878000"/>
            <a:ext cx="18300" cy="3479100"/>
          </a:xfrm>
          <a:prstGeom prst="straightConnector1">
            <a:avLst/>
          </a:prstGeom>
          <a:noFill/>
          <a:ln cap="flat" cmpd="sng" w="19050">
            <a:solidFill>
              <a:schemeClr val="dk2"/>
            </a:solidFill>
            <a:prstDash val="solid"/>
            <a:round/>
            <a:headEnd len="med" w="med" type="none"/>
            <a:tailEnd len="med" w="med" type="none"/>
          </a:ln>
        </p:spPr>
      </p:cxnSp>
      <p:pic>
        <p:nvPicPr>
          <p:cNvPr id="224" name="Google Shape;224;gcf9a4b5fd2_2_82"/>
          <p:cNvPicPr preferRelativeResize="0"/>
          <p:nvPr/>
        </p:nvPicPr>
        <p:blipFill>
          <a:blip r:embed="rId7">
            <a:alphaModFix/>
          </a:blip>
          <a:stretch>
            <a:fillRect/>
          </a:stretch>
        </p:blipFill>
        <p:spPr>
          <a:xfrm rot="-1299615">
            <a:off x="6578756" y="6239141"/>
            <a:ext cx="1517839" cy="1842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8" name="Shape 228"/>
        <p:cNvGrpSpPr/>
        <p:nvPr/>
      </p:nvGrpSpPr>
      <p:grpSpPr>
        <a:xfrm>
          <a:off x="0" y="0"/>
          <a:ext cx="0" cy="0"/>
          <a:chOff x="0" y="0"/>
          <a:chExt cx="0" cy="0"/>
        </a:xfrm>
      </p:grpSpPr>
      <p:pic>
        <p:nvPicPr>
          <p:cNvPr id="229" name="Google Shape;229;p5"/>
          <p:cNvPicPr preferRelativeResize="0"/>
          <p:nvPr/>
        </p:nvPicPr>
        <p:blipFill rotWithShape="1">
          <a:blip r:embed="rId3">
            <a:alphaModFix/>
          </a:blip>
          <a:srcRect b="0" l="0" r="0" t="0"/>
          <a:stretch/>
        </p:blipFill>
        <p:spPr>
          <a:xfrm>
            <a:off x="-3795777" y="0"/>
            <a:ext cx="16789181" cy="16789150"/>
          </a:xfrm>
          <a:prstGeom prst="rect">
            <a:avLst/>
          </a:prstGeom>
          <a:noFill/>
          <a:ln>
            <a:noFill/>
          </a:ln>
        </p:spPr>
      </p:pic>
      <p:grpSp>
        <p:nvGrpSpPr>
          <p:cNvPr id="230" name="Google Shape;230;p5"/>
          <p:cNvGrpSpPr/>
          <p:nvPr/>
        </p:nvGrpSpPr>
        <p:grpSpPr>
          <a:xfrm>
            <a:off x="1683449" y="2119200"/>
            <a:ext cx="14921100" cy="1887443"/>
            <a:chOff x="-1187673" y="-2815700"/>
            <a:chExt cx="19894800" cy="2516591"/>
          </a:xfrm>
        </p:grpSpPr>
        <p:sp>
          <p:nvSpPr>
            <p:cNvPr id="231" name="Google Shape;231;p5"/>
            <p:cNvSpPr txBox="1"/>
            <p:nvPr/>
          </p:nvSpPr>
          <p:spPr>
            <a:xfrm>
              <a:off x="-1187673" y="-2815700"/>
              <a:ext cx="19894800" cy="16008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7800">
                  <a:latin typeface="Merriweather"/>
                  <a:ea typeface="Merriweather"/>
                  <a:cs typeface="Merriweather"/>
                  <a:sym typeface="Merriweather"/>
                </a:rPr>
                <a:t>Part 3: Preliminary Insights</a:t>
              </a:r>
              <a:endParaRPr sz="2000">
                <a:latin typeface="Merriweather"/>
                <a:ea typeface="Merriweather"/>
                <a:cs typeface="Merriweather"/>
                <a:sym typeface="Merriweather"/>
              </a:endParaRPr>
            </a:p>
          </p:txBody>
        </p:sp>
        <p:sp>
          <p:nvSpPr>
            <p:cNvPr id="232" name="Google Shape;232;p5"/>
            <p:cNvSpPr txBox="1"/>
            <p:nvPr/>
          </p:nvSpPr>
          <p:spPr>
            <a:xfrm>
              <a:off x="33" y="-1017309"/>
              <a:ext cx="17519400" cy="7182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latin typeface="Comfortaa"/>
                  <a:ea typeface="Comfortaa"/>
                  <a:cs typeface="Comfortaa"/>
                  <a:sym typeface="Comfortaa"/>
                </a:rPr>
                <a:t>Visualizing the data </a:t>
              </a:r>
              <a:endParaRPr>
                <a:latin typeface="Comfortaa"/>
                <a:ea typeface="Comfortaa"/>
                <a:cs typeface="Comfortaa"/>
                <a:sym typeface="Comfortaa"/>
              </a:endParaRPr>
            </a:p>
          </p:txBody>
        </p:sp>
      </p:grpSp>
      <p:sp>
        <p:nvSpPr>
          <p:cNvPr id="233" name="Google Shape;233;p5"/>
          <p:cNvSpPr txBox="1"/>
          <p:nvPr/>
        </p:nvSpPr>
        <p:spPr>
          <a:xfrm>
            <a:off x="3285100" y="5117625"/>
            <a:ext cx="17566500" cy="2031900"/>
          </a:xfrm>
          <a:prstGeom prst="rect">
            <a:avLst/>
          </a:prstGeom>
          <a:noFill/>
          <a:ln>
            <a:noFill/>
          </a:ln>
        </p:spPr>
        <p:txBody>
          <a:bodyPr anchorCtr="0" anchor="t" bIns="91425" lIns="91425" spcFirstLastPara="1" rIns="91425" wrap="square" tIns="91425">
            <a:spAutoFit/>
          </a:bodyPr>
          <a:lstStyle/>
          <a:p>
            <a:pPr indent="-374650" lvl="0" marL="57150" rtl="0" algn="l">
              <a:lnSpc>
                <a:spcPct val="200000"/>
              </a:lnSpc>
              <a:spcBef>
                <a:spcPts val="300"/>
              </a:spcBef>
              <a:spcAft>
                <a:spcPts val="0"/>
              </a:spcAft>
              <a:buClr>
                <a:schemeClr val="dk1"/>
              </a:buClr>
              <a:buSzPts val="2300"/>
              <a:buFont typeface="Comfortaa"/>
              <a:buChar char="➔"/>
            </a:pPr>
            <a:r>
              <a:rPr lang="en-US" sz="2300">
                <a:solidFill>
                  <a:schemeClr val="dk1"/>
                </a:solidFill>
                <a:latin typeface="Comfortaa"/>
                <a:ea typeface="Comfortaa"/>
                <a:cs typeface="Comfortaa"/>
                <a:sym typeface="Comfortaa"/>
              </a:rPr>
              <a:t>Does </a:t>
            </a:r>
            <a:r>
              <a:rPr b="1" lang="en-US" sz="2300">
                <a:solidFill>
                  <a:schemeClr val="dk1"/>
                </a:solidFill>
                <a:highlight>
                  <a:srgbClr val="FFD0E0"/>
                </a:highlight>
                <a:latin typeface="Comfortaa"/>
                <a:ea typeface="Comfortaa"/>
                <a:cs typeface="Comfortaa"/>
                <a:sym typeface="Comfortaa"/>
              </a:rPr>
              <a:t>basic patient information</a:t>
            </a:r>
            <a:r>
              <a:rPr b="1" lang="en-US" sz="2300">
                <a:solidFill>
                  <a:schemeClr val="dk1"/>
                </a:solidFill>
                <a:latin typeface="Comfortaa"/>
                <a:ea typeface="Comfortaa"/>
                <a:cs typeface="Comfortaa"/>
                <a:sym typeface="Comfortaa"/>
              </a:rPr>
              <a:t> </a:t>
            </a:r>
            <a:r>
              <a:rPr lang="en-US" sz="2300">
                <a:solidFill>
                  <a:schemeClr val="dk1"/>
                </a:solidFill>
                <a:latin typeface="Comfortaa"/>
                <a:ea typeface="Comfortaa"/>
                <a:cs typeface="Comfortaa"/>
                <a:sym typeface="Comfortaa"/>
              </a:rPr>
              <a:t>affect ICU Admission?</a:t>
            </a:r>
            <a:endParaRPr sz="2300">
              <a:solidFill>
                <a:schemeClr val="dk1"/>
              </a:solidFill>
              <a:latin typeface="Comfortaa"/>
              <a:ea typeface="Comfortaa"/>
              <a:cs typeface="Comfortaa"/>
              <a:sym typeface="Comfortaa"/>
            </a:endParaRPr>
          </a:p>
          <a:p>
            <a:pPr indent="-374650" lvl="0" marL="57150" rtl="0" algn="l">
              <a:lnSpc>
                <a:spcPct val="200000"/>
              </a:lnSpc>
              <a:spcBef>
                <a:spcPts val="300"/>
              </a:spcBef>
              <a:spcAft>
                <a:spcPts val="0"/>
              </a:spcAft>
              <a:buClr>
                <a:schemeClr val="dk1"/>
              </a:buClr>
              <a:buSzPts val="2300"/>
              <a:buFont typeface="Comfortaa"/>
              <a:buChar char="➔"/>
            </a:pPr>
            <a:r>
              <a:rPr lang="en-US" sz="2300">
                <a:solidFill>
                  <a:schemeClr val="dk1"/>
                </a:solidFill>
                <a:latin typeface="Comfortaa"/>
                <a:ea typeface="Comfortaa"/>
                <a:cs typeface="Comfortaa"/>
                <a:sym typeface="Comfortaa"/>
              </a:rPr>
              <a:t>How does </a:t>
            </a:r>
            <a:r>
              <a:rPr b="1" lang="en-US" sz="2300">
                <a:solidFill>
                  <a:schemeClr val="dk1"/>
                </a:solidFill>
                <a:highlight>
                  <a:srgbClr val="FFD0E0"/>
                </a:highlight>
                <a:latin typeface="Comfortaa"/>
                <a:ea typeface="Comfortaa"/>
                <a:cs typeface="Comfortaa"/>
                <a:sym typeface="Comfortaa"/>
              </a:rPr>
              <a:t>time</a:t>
            </a:r>
            <a:r>
              <a:rPr lang="en-US" sz="2300">
                <a:solidFill>
                  <a:schemeClr val="dk1"/>
                </a:solidFill>
                <a:latin typeface="Comfortaa"/>
                <a:ea typeface="Comfortaa"/>
                <a:cs typeface="Comfortaa"/>
                <a:sym typeface="Comfortaa"/>
              </a:rPr>
              <a:t> affect</a:t>
            </a:r>
            <a:r>
              <a:rPr lang="en-US" sz="2300">
                <a:solidFill>
                  <a:schemeClr val="dk1"/>
                </a:solidFill>
                <a:latin typeface="Comfortaa"/>
                <a:ea typeface="Comfortaa"/>
                <a:cs typeface="Comfortaa"/>
                <a:sym typeface="Comfortaa"/>
                <a:extLst>
                  <a:ext uri="http://customooxmlschemas.google.com/">
                    <go:slidesCustomData xmlns:go="http://customooxmlschemas.google.com/" textRoundtripDataId="1"/>
                  </a:ext>
                </a:extLst>
              </a:rPr>
              <a:t> </a:t>
            </a:r>
            <a:r>
              <a:rPr lang="en-US" sz="2300">
                <a:solidFill>
                  <a:schemeClr val="dk1"/>
                </a:solidFill>
                <a:latin typeface="Comfortaa"/>
                <a:ea typeface="Comfortaa"/>
                <a:cs typeface="Comfortaa"/>
                <a:sym typeface="Comfortaa"/>
              </a:rPr>
              <a:t>Medical Measurements?</a:t>
            </a:r>
            <a:endParaRPr sz="2300">
              <a:solidFill>
                <a:schemeClr val="dk1"/>
              </a:solidFill>
              <a:latin typeface="Comfortaa"/>
              <a:ea typeface="Comfortaa"/>
              <a:cs typeface="Comfortaa"/>
              <a:sym typeface="Comfortaa"/>
            </a:endParaRPr>
          </a:p>
          <a:p>
            <a:pPr indent="-374650" lvl="0" marL="57150" rtl="0" algn="l">
              <a:lnSpc>
                <a:spcPct val="200000"/>
              </a:lnSpc>
              <a:spcBef>
                <a:spcPts val="300"/>
              </a:spcBef>
              <a:spcAft>
                <a:spcPts val="0"/>
              </a:spcAft>
              <a:buClr>
                <a:schemeClr val="dk1"/>
              </a:buClr>
              <a:buSzPts val="2300"/>
              <a:buFont typeface="Comfortaa"/>
              <a:buChar char="➔"/>
            </a:pPr>
            <a:r>
              <a:rPr lang="en-US" sz="2300">
                <a:solidFill>
                  <a:schemeClr val="dk1"/>
                </a:solidFill>
                <a:latin typeface="Comfortaa"/>
                <a:ea typeface="Comfortaa"/>
                <a:cs typeface="Comfortaa"/>
                <a:sym typeface="Comfortaa"/>
              </a:rPr>
              <a:t>Does the</a:t>
            </a:r>
            <a:r>
              <a:rPr b="1" lang="en-US" sz="2300">
                <a:solidFill>
                  <a:schemeClr val="dk1"/>
                </a:solidFill>
                <a:latin typeface="Comfortaa"/>
                <a:ea typeface="Comfortaa"/>
                <a:cs typeface="Comfortaa"/>
                <a:sym typeface="Comfortaa"/>
              </a:rPr>
              <a:t> </a:t>
            </a:r>
            <a:r>
              <a:rPr b="1" lang="en-US" sz="2300">
                <a:solidFill>
                  <a:schemeClr val="dk1"/>
                </a:solidFill>
                <a:highlight>
                  <a:srgbClr val="FFD0E0"/>
                </a:highlight>
                <a:latin typeface="Comfortaa"/>
                <a:ea typeface="Comfortaa"/>
                <a:cs typeface="Comfortaa"/>
                <a:sym typeface="Comfortaa"/>
              </a:rPr>
              <a:t>last medical measurement</a:t>
            </a:r>
            <a:r>
              <a:rPr b="1" lang="en-US" sz="2300">
                <a:solidFill>
                  <a:schemeClr val="dk1"/>
                </a:solidFill>
                <a:latin typeface="Comfortaa"/>
                <a:ea typeface="Comfortaa"/>
                <a:cs typeface="Comfortaa"/>
                <a:sym typeface="Comfortaa"/>
              </a:rPr>
              <a:t> </a:t>
            </a:r>
            <a:r>
              <a:rPr lang="en-US" sz="2300">
                <a:solidFill>
                  <a:schemeClr val="dk1"/>
                </a:solidFill>
                <a:latin typeface="Comfortaa"/>
                <a:ea typeface="Comfortaa"/>
                <a:cs typeface="Comfortaa"/>
                <a:sym typeface="Comfortaa"/>
              </a:rPr>
              <a:t>record affect ICU Admission?</a:t>
            </a:r>
            <a:endParaRPr/>
          </a:p>
        </p:txBody>
      </p:sp>
      <p:sp>
        <p:nvSpPr>
          <p:cNvPr id="234" name="Google Shape;234;p5"/>
          <p:cNvSpPr txBox="1"/>
          <p:nvPr/>
        </p:nvSpPr>
        <p:spPr>
          <a:xfrm>
            <a:off x="8831250" y="4065600"/>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4"/>
          <p:cNvSpPr/>
          <p:nvPr/>
        </p:nvSpPr>
        <p:spPr>
          <a:xfrm>
            <a:off x="-9150" y="-100"/>
            <a:ext cx="18306300" cy="254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4"/>
          <p:cNvGrpSpPr/>
          <p:nvPr/>
        </p:nvGrpSpPr>
        <p:grpSpPr>
          <a:xfrm>
            <a:off x="350275" y="169653"/>
            <a:ext cx="14578425" cy="2699208"/>
            <a:chOff x="-10127233" y="179067"/>
            <a:chExt cx="19437900" cy="2931691"/>
          </a:xfrm>
        </p:grpSpPr>
        <p:sp>
          <p:nvSpPr>
            <p:cNvPr id="241" name="Google Shape;241;p4"/>
            <p:cNvSpPr txBox="1"/>
            <p:nvPr/>
          </p:nvSpPr>
          <p:spPr>
            <a:xfrm>
              <a:off x="-10127233" y="179067"/>
              <a:ext cx="9310800" cy="58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Merriweather"/>
                  <a:ea typeface="Merriweather"/>
                  <a:cs typeface="Merriweather"/>
                  <a:sym typeface="Merriweather"/>
                </a:rPr>
                <a:t>Question 1:</a:t>
              </a:r>
              <a:endParaRPr>
                <a:latin typeface="Merriweather"/>
                <a:ea typeface="Merriweather"/>
                <a:cs typeface="Merriweather"/>
                <a:sym typeface="Merriweather"/>
              </a:endParaRPr>
            </a:p>
          </p:txBody>
        </p:sp>
        <p:sp>
          <p:nvSpPr>
            <p:cNvPr id="242" name="Google Shape;242;p4"/>
            <p:cNvSpPr txBox="1"/>
            <p:nvPr/>
          </p:nvSpPr>
          <p:spPr>
            <a:xfrm>
              <a:off x="-10127233" y="1171557"/>
              <a:ext cx="19437900" cy="19392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None/>
              </a:pPr>
              <a:r>
                <a:rPr lang="en-US" sz="4000">
                  <a:solidFill>
                    <a:schemeClr val="dk1"/>
                  </a:solidFill>
                  <a:latin typeface="Merriweather"/>
                  <a:ea typeface="Merriweather"/>
                  <a:cs typeface="Merriweather"/>
                  <a:sym typeface="Merriweather"/>
                </a:rPr>
                <a:t>Does </a:t>
              </a:r>
              <a:r>
                <a:rPr b="1" lang="en-US" sz="4000">
                  <a:solidFill>
                    <a:schemeClr val="dk1"/>
                  </a:solidFill>
                  <a:highlight>
                    <a:srgbClr val="D1E2F4"/>
                  </a:highlight>
                  <a:latin typeface="Merriweather"/>
                  <a:ea typeface="Merriweather"/>
                  <a:cs typeface="Merriweather"/>
                  <a:sym typeface="Merriweather"/>
                </a:rPr>
                <a:t>Basic Patient Information </a:t>
              </a:r>
              <a:r>
                <a:rPr lang="en-US" sz="4000">
                  <a:solidFill>
                    <a:schemeClr val="dk1"/>
                  </a:solidFill>
                  <a:latin typeface="Merriweather"/>
                  <a:ea typeface="Merriweather"/>
                  <a:cs typeface="Merriweather"/>
                  <a:sym typeface="Merriweather"/>
                </a:rPr>
                <a:t>affect ICU Admission?</a:t>
              </a:r>
              <a:endParaRPr sz="4000">
                <a:solidFill>
                  <a:schemeClr val="dk1"/>
                </a:solidFill>
                <a:latin typeface="Merriweather"/>
                <a:ea typeface="Merriweather"/>
                <a:cs typeface="Merriweather"/>
                <a:sym typeface="Merriweather"/>
              </a:endParaRPr>
            </a:p>
            <a:p>
              <a:pPr indent="0" lvl="0" marL="0" marR="0" rtl="0" algn="l">
                <a:lnSpc>
                  <a:spcPct val="120000"/>
                </a:lnSpc>
                <a:spcBef>
                  <a:spcPts val="0"/>
                </a:spcBef>
                <a:spcAft>
                  <a:spcPts val="0"/>
                </a:spcAft>
                <a:buNone/>
              </a:pPr>
              <a:r>
                <a:t/>
              </a:r>
              <a:endParaRPr sz="5600"/>
            </a:p>
          </p:txBody>
        </p:sp>
      </p:grpSp>
      <p:pic>
        <p:nvPicPr>
          <p:cNvPr id="243" name="Google Shape;243;p4"/>
          <p:cNvPicPr preferRelativeResize="0"/>
          <p:nvPr/>
        </p:nvPicPr>
        <p:blipFill rotWithShape="1">
          <a:blip r:embed="rId3">
            <a:alphaModFix/>
          </a:blip>
          <a:srcRect b="0" l="1232" r="16570" t="11276"/>
          <a:stretch/>
        </p:blipFill>
        <p:spPr>
          <a:xfrm>
            <a:off x="45475" y="3635200"/>
            <a:ext cx="8933700" cy="6015475"/>
          </a:xfrm>
          <a:prstGeom prst="rect">
            <a:avLst/>
          </a:prstGeom>
          <a:noFill/>
          <a:ln>
            <a:noFill/>
          </a:ln>
        </p:spPr>
      </p:pic>
      <p:sp>
        <p:nvSpPr>
          <p:cNvPr id="244" name="Google Shape;244;p4"/>
          <p:cNvSpPr txBox="1"/>
          <p:nvPr/>
        </p:nvSpPr>
        <p:spPr>
          <a:xfrm>
            <a:off x="2551961" y="4830551"/>
            <a:ext cx="1354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Comfortaa"/>
                <a:ea typeface="Comfortaa"/>
                <a:cs typeface="Comfortaa"/>
                <a:sym typeface="Comfortaa"/>
              </a:rPr>
              <a:t>ICU</a:t>
            </a:r>
            <a:endParaRPr b="1" sz="2600">
              <a:latin typeface="Comfortaa"/>
              <a:ea typeface="Comfortaa"/>
              <a:cs typeface="Comfortaa"/>
              <a:sym typeface="Comfortaa"/>
            </a:endParaRPr>
          </a:p>
        </p:txBody>
      </p:sp>
      <p:sp>
        <p:nvSpPr>
          <p:cNvPr id="245" name="Google Shape;245;p4"/>
          <p:cNvSpPr txBox="1"/>
          <p:nvPr/>
        </p:nvSpPr>
        <p:spPr>
          <a:xfrm>
            <a:off x="1908363" y="6654210"/>
            <a:ext cx="1997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chemeClr val="lt1"/>
                </a:solidFill>
                <a:latin typeface="Comfortaa"/>
                <a:ea typeface="Comfortaa"/>
                <a:cs typeface="Comfortaa"/>
                <a:sym typeface="Comfortaa"/>
              </a:rPr>
              <a:t>Not Serious</a:t>
            </a:r>
            <a:endParaRPr b="1" sz="2600">
              <a:solidFill>
                <a:schemeClr val="lt1"/>
              </a:solidFill>
              <a:latin typeface="Comfortaa"/>
              <a:ea typeface="Comfortaa"/>
              <a:cs typeface="Comfortaa"/>
              <a:sym typeface="Comfortaa"/>
            </a:endParaRPr>
          </a:p>
        </p:txBody>
      </p:sp>
      <p:sp>
        <p:nvSpPr>
          <p:cNvPr id="246" name="Google Shape;246;p4"/>
          <p:cNvSpPr txBox="1"/>
          <p:nvPr/>
        </p:nvSpPr>
        <p:spPr>
          <a:xfrm>
            <a:off x="6300563" y="5869478"/>
            <a:ext cx="1354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Comfortaa"/>
                <a:ea typeface="Comfortaa"/>
                <a:cs typeface="Comfortaa"/>
                <a:sym typeface="Comfortaa"/>
              </a:rPr>
              <a:t>ICU</a:t>
            </a:r>
            <a:endParaRPr b="1" sz="2600">
              <a:latin typeface="Comfortaa"/>
              <a:ea typeface="Comfortaa"/>
              <a:cs typeface="Comfortaa"/>
              <a:sym typeface="Comfortaa"/>
            </a:endParaRPr>
          </a:p>
        </p:txBody>
      </p:sp>
      <p:sp>
        <p:nvSpPr>
          <p:cNvPr id="247" name="Google Shape;247;p4"/>
          <p:cNvSpPr txBox="1"/>
          <p:nvPr/>
        </p:nvSpPr>
        <p:spPr>
          <a:xfrm>
            <a:off x="5657065" y="7043931"/>
            <a:ext cx="19977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chemeClr val="lt1"/>
                </a:solidFill>
                <a:latin typeface="Comfortaa"/>
                <a:ea typeface="Comfortaa"/>
                <a:cs typeface="Comfortaa"/>
                <a:sym typeface="Comfortaa"/>
              </a:rPr>
              <a:t>Not Serious</a:t>
            </a:r>
            <a:endParaRPr b="1" sz="2600">
              <a:solidFill>
                <a:schemeClr val="lt1"/>
              </a:solidFill>
              <a:latin typeface="Comfortaa"/>
              <a:ea typeface="Comfortaa"/>
              <a:cs typeface="Comfortaa"/>
              <a:sym typeface="Comfortaa"/>
            </a:endParaRPr>
          </a:p>
        </p:txBody>
      </p:sp>
      <p:pic>
        <p:nvPicPr>
          <p:cNvPr id="248" name="Google Shape;248;p4"/>
          <p:cNvPicPr preferRelativeResize="0"/>
          <p:nvPr/>
        </p:nvPicPr>
        <p:blipFill rotWithShape="1">
          <a:blip r:embed="rId4">
            <a:alphaModFix/>
          </a:blip>
          <a:srcRect b="1230" l="0" r="1536" t="7653"/>
          <a:stretch/>
        </p:blipFill>
        <p:spPr>
          <a:xfrm>
            <a:off x="8979175" y="3635200"/>
            <a:ext cx="9234399" cy="6015475"/>
          </a:xfrm>
          <a:prstGeom prst="rect">
            <a:avLst/>
          </a:prstGeom>
          <a:noFill/>
          <a:ln>
            <a:noFill/>
          </a:ln>
        </p:spPr>
      </p:pic>
      <p:sp>
        <p:nvSpPr>
          <p:cNvPr id="249" name="Google Shape;249;p4"/>
          <p:cNvSpPr txBox="1"/>
          <p:nvPr/>
        </p:nvSpPr>
        <p:spPr>
          <a:xfrm>
            <a:off x="762000" y="3006900"/>
            <a:ext cx="7978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888888"/>
                </a:solidFill>
                <a:latin typeface="Calibri"/>
                <a:ea typeface="Calibri"/>
                <a:cs typeface="Calibri"/>
                <a:sym typeface="Calibri"/>
              </a:rPr>
              <a:t>Figure1.1: Distribution of Patient Gender VS. Status</a:t>
            </a:r>
            <a:endParaRPr b="1" sz="2600">
              <a:solidFill>
                <a:srgbClr val="888888"/>
              </a:solidFill>
              <a:latin typeface="Calibri"/>
              <a:ea typeface="Calibri"/>
              <a:cs typeface="Calibri"/>
              <a:sym typeface="Calibri"/>
            </a:endParaRPr>
          </a:p>
        </p:txBody>
      </p:sp>
      <p:sp>
        <p:nvSpPr>
          <p:cNvPr id="250" name="Google Shape;250;p4"/>
          <p:cNvSpPr txBox="1"/>
          <p:nvPr/>
        </p:nvSpPr>
        <p:spPr>
          <a:xfrm>
            <a:off x="9838775" y="3006900"/>
            <a:ext cx="7978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888888"/>
                </a:solidFill>
                <a:latin typeface="Calibri"/>
                <a:ea typeface="Calibri"/>
                <a:cs typeface="Calibri"/>
                <a:sym typeface="Calibri"/>
              </a:rPr>
              <a:t>Figure1.2: </a:t>
            </a:r>
            <a:r>
              <a:rPr b="1" lang="en-US" sz="2600">
                <a:solidFill>
                  <a:srgbClr val="888888"/>
                </a:solidFill>
                <a:latin typeface="Calibri"/>
                <a:ea typeface="Calibri"/>
                <a:cs typeface="Calibri"/>
                <a:sym typeface="Calibri"/>
              </a:rPr>
              <a:t>Distribution of Patient Age VS. Status</a:t>
            </a:r>
            <a:endParaRPr b="1" sz="2600">
              <a:solidFill>
                <a:srgbClr val="888888"/>
              </a:solidFill>
              <a:latin typeface="Calibri"/>
              <a:ea typeface="Calibri"/>
              <a:cs typeface="Calibri"/>
              <a:sym typeface="Calibri"/>
            </a:endParaRPr>
          </a:p>
        </p:txBody>
      </p:sp>
      <p:sp>
        <p:nvSpPr>
          <p:cNvPr id="251" name="Google Shape;251;p4"/>
          <p:cNvSpPr txBox="1"/>
          <p:nvPr/>
        </p:nvSpPr>
        <p:spPr>
          <a:xfrm>
            <a:off x="350275" y="1819900"/>
            <a:ext cx="1406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omfortaa"/>
              <a:buChar char="-"/>
            </a:pPr>
            <a:r>
              <a:rPr lang="en-US" sz="1900">
                <a:latin typeface="Comfortaa"/>
                <a:ea typeface="Comfortaa"/>
                <a:cs typeface="Comfortaa"/>
                <a:sym typeface="Comfortaa"/>
              </a:rPr>
              <a:t>The proportions are similar across groups</a:t>
            </a:r>
            <a:endParaRPr sz="1900">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03af73a15f_0_4"/>
          <p:cNvSpPr/>
          <p:nvPr/>
        </p:nvSpPr>
        <p:spPr>
          <a:xfrm>
            <a:off x="0" y="0"/>
            <a:ext cx="18306300" cy="259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03af73a15f_0_4"/>
          <p:cNvSpPr txBox="1"/>
          <p:nvPr/>
        </p:nvSpPr>
        <p:spPr>
          <a:xfrm>
            <a:off x="2868650" y="2592100"/>
            <a:ext cx="1084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888888"/>
                </a:solidFill>
                <a:latin typeface="Calibri"/>
                <a:ea typeface="Calibri"/>
                <a:cs typeface="Calibri"/>
                <a:sym typeface="Calibri"/>
              </a:rPr>
              <a:t>Figure1.3: Distribution of Numerical Medical Measurements</a:t>
            </a:r>
            <a:endParaRPr b="1" sz="2600">
              <a:solidFill>
                <a:srgbClr val="888888"/>
              </a:solidFill>
              <a:latin typeface="Calibri"/>
              <a:ea typeface="Calibri"/>
              <a:cs typeface="Calibri"/>
              <a:sym typeface="Calibri"/>
            </a:endParaRPr>
          </a:p>
        </p:txBody>
      </p:sp>
      <p:sp>
        <p:nvSpPr>
          <p:cNvPr id="258" name="Google Shape;258;g103af73a15f_0_4"/>
          <p:cNvSpPr txBox="1"/>
          <p:nvPr/>
        </p:nvSpPr>
        <p:spPr>
          <a:xfrm>
            <a:off x="811625" y="834488"/>
            <a:ext cx="14216100" cy="1539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Clr>
                <a:schemeClr val="dk1"/>
              </a:buClr>
              <a:buSzPts val="1100"/>
              <a:buFont typeface="Arial"/>
              <a:buNone/>
            </a:pPr>
            <a:r>
              <a:rPr lang="en-US" sz="4000">
                <a:solidFill>
                  <a:schemeClr val="dk1"/>
                </a:solidFill>
                <a:latin typeface="Merriweather"/>
                <a:ea typeface="Merriweather"/>
                <a:cs typeface="Merriweather"/>
                <a:sym typeface="Merriweather"/>
              </a:rPr>
              <a:t>All of the Numerical Medical Measurements follow </a:t>
            </a:r>
            <a:r>
              <a:rPr b="1" lang="en-US" sz="4000">
                <a:solidFill>
                  <a:schemeClr val="dk1"/>
                </a:solidFill>
                <a:highlight>
                  <a:srgbClr val="F4F1E9"/>
                </a:highlight>
                <a:latin typeface="Merriweather"/>
                <a:ea typeface="Merriweather"/>
                <a:cs typeface="Merriweather"/>
                <a:sym typeface="Merriweather"/>
              </a:rPr>
              <a:t>Normal Distribution</a:t>
            </a:r>
            <a:r>
              <a:rPr lang="en-US" sz="4000">
                <a:solidFill>
                  <a:schemeClr val="dk1"/>
                </a:solidFill>
                <a:latin typeface="Merriweather"/>
                <a:ea typeface="Merriweather"/>
                <a:cs typeface="Merriweather"/>
                <a:sym typeface="Merriweather"/>
              </a:rPr>
              <a:t> except for NEWS Score</a:t>
            </a:r>
            <a:endParaRPr sz="5600"/>
          </a:p>
        </p:txBody>
      </p:sp>
      <p:sp>
        <p:nvSpPr>
          <p:cNvPr id="259" name="Google Shape;259;g103af73a15f_0_4"/>
          <p:cNvSpPr txBox="1"/>
          <p:nvPr/>
        </p:nvSpPr>
        <p:spPr>
          <a:xfrm>
            <a:off x="4596900" y="6570100"/>
            <a:ext cx="10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highlight>
                  <a:schemeClr val="lt1"/>
                </a:highlight>
                <a:latin typeface="Calibri"/>
                <a:ea typeface="Calibri"/>
                <a:cs typeface="Calibri"/>
                <a:sym typeface="Calibri"/>
              </a:rPr>
              <a:t>NEWS</a:t>
            </a:r>
            <a:endParaRPr b="1">
              <a:highlight>
                <a:schemeClr val="lt1"/>
              </a:highlight>
              <a:latin typeface="Calibri"/>
              <a:ea typeface="Calibri"/>
              <a:cs typeface="Calibri"/>
              <a:sym typeface="Calibri"/>
            </a:endParaRPr>
          </a:p>
        </p:txBody>
      </p:sp>
      <p:sp>
        <p:nvSpPr>
          <p:cNvPr id="260" name="Google Shape;260;g103af73a15f_0_4"/>
          <p:cNvSpPr txBox="1"/>
          <p:nvPr/>
        </p:nvSpPr>
        <p:spPr>
          <a:xfrm>
            <a:off x="811625" y="185082"/>
            <a:ext cx="69831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888888"/>
                </a:solidFill>
                <a:latin typeface="Merriweather"/>
                <a:ea typeface="Merriweather"/>
                <a:cs typeface="Merriweather"/>
                <a:sym typeface="Merriweather"/>
              </a:rPr>
              <a:t>Question 1 Cont.</a:t>
            </a:r>
            <a:endParaRPr sz="700">
              <a:solidFill>
                <a:srgbClr val="888888"/>
              </a:solidFill>
              <a:latin typeface="Merriweather"/>
              <a:ea typeface="Merriweather"/>
              <a:cs typeface="Merriweather"/>
              <a:sym typeface="Merriweather"/>
            </a:endParaRPr>
          </a:p>
        </p:txBody>
      </p:sp>
      <p:pic>
        <p:nvPicPr>
          <p:cNvPr id="261" name="Google Shape;261;g103af73a15f_0_4"/>
          <p:cNvPicPr preferRelativeResize="0"/>
          <p:nvPr/>
        </p:nvPicPr>
        <p:blipFill>
          <a:blip r:embed="rId3">
            <a:alphaModFix/>
          </a:blip>
          <a:stretch>
            <a:fillRect/>
          </a:stretch>
        </p:blipFill>
        <p:spPr>
          <a:xfrm>
            <a:off x="2414156" y="3192452"/>
            <a:ext cx="11443500" cy="70622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1E2F4"/>
        </a:solidFill>
      </p:bgPr>
    </p:bg>
    <p:spTree>
      <p:nvGrpSpPr>
        <p:cNvPr id="265" name="Shape 265"/>
        <p:cNvGrpSpPr/>
        <p:nvPr/>
      </p:nvGrpSpPr>
      <p:grpSpPr>
        <a:xfrm>
          <a:off x="0" y="0"/>
          <a:ext cx="0" cy="0"/>
          <a:chOff x="0" y="0"/>
          <a:chExt cx="0" cy="0"/>
        </a:xfrm>
      </p:grpSpPr>
      <p:pic>
        <p:nvPicPr>
          <p:cNvPr id="266" name="Google Shape;266;g103af73a15f_0_13"/>
          <p:cNvPicPr preferRelativeResize="0"/>
          <p:nvPr/>
        </p:nvPicPr>
        <p:blipFill rotWithShape="1">
          <a:blip r:embed="rId3">
            <a:alphaModFix/>
          </a:blip>
          <a:srcRect b="0" l="0" r="0" t="0"/>
          <a:stretch/>
        </p:blipFill>
        <p:spPr>
          <a:xfrm>
            <a:off x="9485078" y="-6461455"/>
            <a:ext cx="13938056" cy="13938056"/>
          </a:xfrm>
          <a:prstGeom prst="rect">
            <a:avLst/>
          </a:prstGeom>
          <a:noFill/>
          <a:ln>
            <a:noFill/>
          </a:ln>
        </p:spPr>
      </p:pic>
      <p:pic>
        <p:nvPicPr>
          <p:cNvPr id="267" name="Google Shape;267;g103af73a15f_0_13"/>
          <p:cNvPicPr preferRelativeResize="0"/>
          <p:nvPr/>
        </p:nvPicPr>
        <p:blipFill rotWithShape="1">
          <a:blip r:embed="rId4">
            <a:alphaModFix/>
          </a:blip>
          <a:srcRect b="0" l="0" r="0" t="0"/>
          <a:stretch/>
        </p:blipFill>
        <p:spPr>
          <a:xfrm rot="1265746">
            <a:off x="-5121186" y="2831653"/>
            <a:ext cx="17658976" cy="14436214"/>
          </a:xfrm>
          <a:prstGeom prst="rect">
            <a:avLst/>
          </a:prstGeom>
          <a:noFill/>
          <a:ln>
            <a:noFill/>
          </a:ln>
        </p:spPr>
      </p:pic>
      <p:pic>
        <p:nvPicPr>
          <p:cNvPr id="268" name="Google Shape;268;g103af73a15f_0_13"/>
          <p:cNvPicPr preferRelativeResize="0"/>
          <p:nvPr/>
        </p:nvPicPr>
        <p:blipFill rotWithShape="1">
          <a:blip r:embed="rId5">
            <a:alphaModFix/>
          </a:blip>
          <a:srcRect b="0" l="0" r="0" t="12203"/>
          <a:stretch/>
        </p:blipFill>
        <p:spPr>
          <a:xfrm>
            <a:off x="1988875" y="3045537"/>
            <a:ext cx="13065301" cy="7078974"/>
          </a:xfrm>
          <a:prstGeom prst="rect">
            <a:avLst/>
          </a:prstGeom>
          <a:noFill/>
          <a:ln>
            <a:noFill/>
          </a:ln>
        </p:spPr>
      </p:pic>
      <p:grpSp>
        <p:nvGrpSpPr>
          <p:cNvPr id="269" name="Google Shape;269;g103af73a15f_0_13"/>
          <p:cNvGrpSpPr/>
          <p:nvPr/>
        </p:nvGrpSpPr>
        <p:grpSpPr>
          <a:xfrm>
            <a:off x="350275" y="593007"/>
            <a:ext cx="14578425" cy="4377743"/>
            <a:chOff x="-10127233" y="179067"/>
            <a:chExt cx="19437900" cy="5836991"/>
          </a:xfrm>
        </p:grpSpPr>
        <p:sp>
          <p:nvSpPr>
            <p:cNvPr id="270" name="Google Shape;270;g103af73a15f_0_13"/>
            <p:cNvSpPr txBox="1"/>
            <p:nvPr/>
          </p:nvSpPr>
          <p:spPr>
            <a:xfrm>
              <a:off x="-10127233" y="179067"/>
              <a:ext cx="9310800" cy="71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Merriweather"/>
                  <a:ea typeface="Merriweather"/>
                  <a:cs typeface="Merriweather"/>
                  <a:sym typeface="Merriweather"/>
                </a:rPr>
                <a:t>Question 2:</a:t>
              </a:r>
              <a:endParaRPr>
                <a:latin typeface="Merriweather"/>
                <a:ea typeface="Merriweather"/>
                <a:cs typeface="Merriweather"/>
                <a:sym typeface="Merriweather"/>
              </a:endParaRPr>
            </a:p>
          </p:txBody>
        </p:sp>
        <p:sp>
          <p:nvSpPr>
            <p:cNvPr id="271" name="Google Shape;271;g103af73a15f_0_13"/>
            <p:cNvSpPr txBox="1"/>
            <p:nvPr/>
          </p:nvSpPr>
          <p:spPr>
            <a:xfrm>
              <a:off x="-10127233" y="1069957"/>
              <a:ext cx="19437900" cy="4946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None/>
              </a:pPr>
              <a:r>
                <a:rPr lang="en-US" sz="4000">
                  <a:solidFill>
                    <a:schemeClr val="dk1"/>
                  </a:solidFill>
                  <a:latin typeface="Merriweather"/>
                  <a:ea typeface="Merriweather"/>
                  <a:cs typeface="Merriweather"/>
                  <a:sym typeface="Merriweather"/>
                </a:rPr>
                <a:t>How does </a:t>
              </a:r>
              <a:r>
                <a:rPr b="1" lang="en-US" sz="4000">
                  <a:solidFill>
                    <a:schemeClr val="dk1"/>
                  </a:solidFill>
                  <a:latin typeface="Merriweather"/>
                  <a:ea typeface="Merriweather"/>
                  <a:cs typeface="Merriweather"/>
                  <a:sym typeface="Merriweather"/>
                </a:rPr>
                <a:t>time </a:t>
              </a:r>
              <a:r>
                <a:rPr lang="en-US" sz="4000">
                  <a:solidFill>
                    <a:schemeClr val="dk1"/>
                  </a:solidFill>
                  <a:latin typeface="Merriweather"/>
                  <a:ea typeface="Merriweather"/>
                  <a:cs typeface="Merriweather"/>
                  <a:sym typeface="Merriweather"/>
                </a:rPr>
                <a:t>affect indicator variables?</a:t>
              </a:r>
              <a:endParaRPr sz="4000">
                <a:solidFill>
                  <a:schemeClr val="dk1"/>
                </a:solidFill>
                <a:latin typeface="Merriweather"/>
                <a:ea typeface="Merriweather"/>
                <a:cs typeface="Merriweather"/>
                <a:sym typeface="Merriweather"/>
              </a:endParaRPr>
            </a:p>
            <a:p>
              <a:pPr indent="0" lvl="0" marL="0" rtl="0" algn="l">
                <a:lnSpc>
                  <a:spcPct val="150000"/>
                </a:lnSpc>
                <a:spcBef>
                  <a:spcPts val="300"/>
                </a:spcBef>
                <a:spcAft>
                  <a:spcPts val="0"/>
                </a:spcAft>
                <a:buNone/>
              </a:pPr>
              <a:r>
                <a:t/>
              </a:r>
              <a:endParaRPr sz="4000">
                <a:solidFill>
                  <a:schemeClr val="dk1"/>
                </a:solidFill>
                <a:latin typeface="Merriweather"/>
                <a:ea typeface="Merriweather"/>
                <a:cs typeface="Merriweather"/>
                <a:sym typeface="Merriweather"/>
              </a:endParaRPr>
            </a:p>
            <a:p>
              <a:pPr indent="0" lvl="0" marL="0" rtl="0" algn="l">
                <a:lnSpc>
                  <a:spcPct val="150000"/>
                </a:lnSpc>
                <a:spcBef>
                  <a:spcPts val="300"/>
                </a:spcBef>
                <a:spcAft>
                  <a:spcPts val="0"/>
                </a:spcAft>
                <a:buNone/>
              </a:pPr>
              <a:r>
                <a:t/>
              </a:r>
              <a:endParaRPr sz="4000">
                <a:solidFill>
                  <a:schemeClr val="dk1"/>
                </a:solidFill>
                <a:latin typeface="Merriweather"/>
                <a:ea typeface="Merriweather"/>
                <a:cs typeface="Merriweather"/>
                <a:sym typeface="Merriweather"/>
              </a:endParaRPr>
            </a:p>
            <a:p>
              <a:pPr indent="0" lvl="0" marL="0" marR="0" rtl="0" algn="l">
                <a:lnSpc>
                  <a:spcPct val="120000"/>
                </a:lnSpc>
                <a:spcBef>
                  <a:spcPts val="0"/>
                </a:spcBef>
                <a:spcAft>
                  <a:spcPts val="0"/>
                </a:spcAft>
                <a:buNone/>
              </a:pPr>
              <a:r>
                <a:t/>
              </a:r>
              <a:endParaRPr sz="5600"/>
            </a:p>
          </p:txBody>
        </p:sp>
      </p:grpSp>
      <p:sp>
        <p:nvSpPr>
          <p:cNvPr id="272" name="Google Shape;272;g103af73a15f_0_13"/>
          <p:cNvSpPr txBox="1"/>
          <p:nvPr/>
        </p:nvSpPr>
        <p:spPr>
          <a:xfrm>
            <a:off x="184300" y="1868000"/>
            <a:ext cx="147444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Comfortaa"/>
              <a:buChar char="-"/>
            </a:pPr>
            <a:r>
              <a:rPr lang="en-US" sz="2400">
                <a:latin typeface="Comfortaa"/>
                <a:ea typeface="Comfortaa"/>
                <a:cs typeface="Comfortaa"/>
                <a:sym typeface="Comfortaa"/>
              </a:rPr>
              <a:t>Variances of All Numerical Measurements Increase as Time Progresses</a:t>
            </a:r>
            <a:endParaRPr sz="2400">
              <a:latin typeface="Comfortaa"/>
              <a:ea typeface="Comfortaa"/>
              <a:cs typeface="Comfortaa"/>
              <a:sym typeface="Comfortaa"/>
            </a:endParaRPr>
          </a:p>
        </p:txBody>
      </p:sp>
      <p:sp>
        <p:nvSpPr>
          <p:cNvPr id="273" name="Google Shape;273;g103af73a15f_0_13"/>
          <p:cNvSpPr txBox="1"/>
          <p:nvPr/>
        </p:nvSpPr>
        <p:spPr>
          <a:xfrm>
            <a:off x="1988877" y="2441313"/>
            <a:ext cx="12939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rgbClr val="888888"/>
                </a:solidFill>
                <a:latin typeface="Calibri"/>
                <a:ea typeface="Calibri"/>
                <a:cs typeface="Calibri"/>
                <a:sym typeface="Calibri"/>
              </a:rPr>
              <a:t>Figure2.1: Changes in numerical measurements/risk score with respect to time (day)</a:t>
            </a:r>
            <a:endParaRPr b="1" sz="2600">
              <a:solidFill>
                <a:srgbClr val="888888"/>
              </a:solidFill>
              <a:latin typeface="Calibri"/>
              <a:ea typeface="Calibri"/>
              <a:cs typeface="Calibri"/>
              <a:sym typeface="Calibri"/>
            </a:endParaRPr>
          </a:p>
        </p:txBody>
      </p:sp>
      <p:pic>
        <p:nvPicPr>
          <p:cNvPr id="274" name="Google Shape;274;g103af73a15f_0_13"/>
          <p:cNvPicPr preferRelativeResize="0"/>
          <p:nvPr/>
        </p:nvPicPr>
        <p:blipFill rotWithShape="1">
          <a:blip r:embed="rId6">
            <a:alphaModFix/>
          </a:blip>
          <a:srcRect b="0" l="0" r="0" t="13277"/>
          <a:stretch/>
        </p:blipFill>
        <p:spPr>
          <a:xfrm>
            <a:off x="1988875" y="3131613"/>
            <a:ext cx="13065301" cy="699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6"/>
          <p:cNvSpPr/>
          <p:nvPr/>
        </p:nvSpPr>
        <p:spPr>
          <a:xfrm>
            <a:off x="0" y="0"/>
            <a:ext cx="18306300" cy="227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6"/>
          <p:cNvPicPr preferRelativeResize="0"/>
          <p:nvPr/>
        </p:nvPicPr>
        <p:blipFill>
          <a:blip r:embed="rId3">
            <a:alphaModFix/>
          </a:blip>
          <a:stretch>
            <a:fillRect/>
          </a:stretch>
        </p:blipFill>
        <p:spPr>
          <a:xfrm>
            <a:off x="2751061" y="2437375"/>
            <a:ext cx="12785875" cy="6893825"/>
          </a:xfrm>
          <a:prstGeom prst="rect">
            <a:avLst/>
          </a:prstGeom>
          <a:noFill/>
          <a:ln>
            <a:noFill/>
          </a:ln>
        </p:spPr>
      </p:pic>
      <p:sp>
        <p:nvSpPr>
          <p:cNvPr id="281" name="Google Shape;281;p6"/>
          <p:cNvSpPr txBox="1"/>
          <p:nvPr/>
        </p:nvSpPr>
        <p:spPr>
          <a:xfrm>
            <a:off x="359225" y="150575"/>
            <a:ext cx="18122700" cy="2724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3800">
                <a:latin typeface="Merriweather"/>
                <a:ea typeface="Merriweather"/>
                <a:cs typeface="Merriweather"/>
                <a:sym typeface="Merriweather"/>
              </a:rPr>
              <a:t>Question 3:</a:t>
            </a:r>
            <a:endParaRPr b="1" sz="3800">
              <a:latin typeface="Merriweather"/>
              <a:ea typeface="Merriweather"/>
              <a:cs typeface="Merriweather"/>
              <a:sym typeface="Merriweather"/>
            </a:endParaRPr>
          </a:p>
          <a:p>
            <a:pPr indent="0" lvl="0" marL="0" rtl="0" algn="l">
              <a:lnSpc>
                <a:spcPct val="150000"/>
              </a:lnSpc>
              <a:spcBef>
                <a:spcPts val="300"/>
              </a:spcBef>
              <a:spcAft>
                <a:spcPts val="0"/>
              </a:spcAft>
              <a:buNone/>
            </a:pPr>
            <a:r>
              <a:rPr lang="en-US" sz="4100">
                <a:solidFill>
                  <a:schemeClr val="dk1"/>
                </a:solidFill>
                <a:latin typeface="Merriweather"/>
                <a:ea typeface="Merriweather"/>
                <a:cs typeface="Merriweather"/>
                <a:sym typeface="Merriweather"/>
              </a:rPr>
              <a:t>Does the</a:t>
            </a:r>
            <a:r>
              <a:rPr b="1" lang="en-US" sz="4100">
                <a:solidFill>
                  <a:schemeClr val="dk1"/>
                </a:solidFill>
                <a:latin typeface="Merriweather"/>
                <a:ea typeface="Merriweather"/>
                <a:cs typeface="Merriweather"/>
                <a:sym typeface="Merriweather"/>
              </a:rPr>
              <a:t> </a:t>
            </a:r>
            <a:r>
              <a:rPr b="1" lang="en-US" sz="4100">
                <a:solidFill>
                  <a:schemeClr val="dk1"/>
                </a:solidFill>
                <a:highlight>
                  <a:srgbClr val="D1E2F4"/>
                </a:highlight>
                <a:latin typeface="Merriweather"/>
                <a:ea typeface="Merriweather"/>
                <a:cs typeface="Merriweather"/>
                <a:sym typeface="Merriweather"/>
              </a:rPr>
              <a:t>last medical measurement</a:t>
            </a:r>
            <a:r>
              <a:rPr b="1" lang="en-US" sz="4100">
                <a:solidFill>
                  <a:schemeClr val="dk1"/>
                </a:solidFill>
                <a:highlight>
                  <a:srgbClr val="F4F1E9"/>
                </a:highlight>
                <a:latin typeface="Merriweather"/>
                <a:ea typeface="Merriweather"/>
                <a:cs typeface="Merriweather"/>
                <a:sym typeface="Merriweather"/>
              </a:rPr>
              <a:t> </a:t>
            </a:r>
            <a:r>
              <a:rPr lang="en-US" sz="4100">
                <a:solidFill>
                  <a:schemeClr val="dk1"/>
                </a:solidFill>
                <a:latin typeface="Merriweather"/>
                <a:ea typeface="Merriweather"/>
                <a:cs typeface="Merriweather"/>
                <a:sym typeface="Merriweather"/>
              </a:rPr>
              <a:t>record affect ICU Admission?</a:t>
            </a:r>
            <a:endParaRPr sz="4100">
              <a:solidFill>
                <a:schemeClr val="dk1"/>
              </a:solidFill>
              <a:latin typeface="Merriweather"/>
              <a:ea typeface="Merriweather"/>
              <a:cs typeface="Merriweather"/>
              <a:sym typeface="Merriweather"/>
            </a:endParaRPr>
          </a:p>
          <a:p>
            <a:pPr indent="0" lvl="0" marL="0" marR="0" rtl="0" algn="l">
              <a:lnSpc>
                <a:spcPct val="150000"/>
              </a:lnSpc>
              <a:spcBef>
                <a:spcPts val="0"/>
              </a:spcBef>
              <a:spcAft>
                <a:spcPts val="0"/>
              </a:spcAft>
              <a:buNone/>
            </a:pPr>
            <a:r>
              <a:t/>
            </a:r>
            <a:endParaRPr sz="5600"/>
          </a:p>
        </p:txBody>
      </p:sp>
      <p:sp>
        <p:nvSpPr>
          <p:cNvPr id="282" name="Google Shape;282;p6"/>
          <p:cNvSpPr txBox="1"/>
          <p:nvPr/>
        </p:nvSpPr>
        <p:spPr>
          <a:xfrm>
            <a:off x="4370850" y="2513575"/>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
        <p:nvSpPr>
          <p:cNvPr id="283" name="Google Shape;283;p6"/>
          <p:cNvSpPr txBox="1"/>
          <p:nvPr/>
        </p:nvSpPr>
        <p:spPr>
          <a:xfrm>
            <a:off x="10528800" y="2513575"/>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9800"/>
          </a:srgbClr>
        </a:solidFill>
      </p:bgPr>
    </p:bg>
    <p:spTree>
      <p:nvGrpSpPr>
        <p:cNvPr id="287" name="Shape 287"/>
        <p:cNvGrpSpPr/>
        <p:nvPr/>
      </p:nvGrpSpPr>
      <p:grpSpPr>
        <a:xfrm>
          <a:off x="0" y="0"/>
          <a:ext cx="0" cy="0"/>
          <a:chOff x="0" y="0"/>
          <a:chExt cx="0" cy="0"/>
        </a:xfrm>
      </p:grpSpPr>
      <p:sp>
        <p:nvSpPr>
          <p:cNvPr id="288" name="Google Shape;288;g10475adf2dc_0_20"/>
          <p:cNvSpPr/>
          <p:nvPr/>
        </p:nvSpPr>
        <p:spPr>
          <a:xfrm>
            <a:off x="0" y="0"/>
            <a:ext cx="18306300" cy="25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g10475adf2dc_0_20"/>
          <p:cNvPicPr preferRelativeResize="0"/>
          <p:nvPr/>
        </p:nvPicPr>
        <p:blipFill>
          <a:blip r:embed="rId3">
            <a:alphaModFix/>
          </a:blip>
          <a:stretch>
            <a:fillRect/>
          </a:stretch>
        </p:blipFill>
        <p:spPr>
          <a:xfrm>
            <a:off x="2501800" y="2657738"/>
            <a:ext cx="13491825" cy="7482300"/>
          </a:xfrm>
          <a:prstGeom prst="rect">
            <a:avLst/>
          </a:prstGeom>
          <a:noFill/>
          <a:ln>
            <a:noFill/>
          </a:ln>
        </p:spPr>
      </p:pic>
      <p:sp>
        <p:nvSpPr>
          <p:cNvPr id="290" name="Google Shape;290;g10475adf2dc_0_20"/>
          <p:cNvSpPr txBox="1"/>
          <p:nvPr/>
        </p:nvSpPr>
        <p:spPr>
          <a:xfrm>
            <a:off x="580300" y="705813"/>
            <a:ext cx="16184400" cy="1539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Clr>
                <a:schemeClr val="dk1"/>
              </a:buClr>
              <a:buSzPts val="1100"/>
              <a:buFont typeface="Arial"/>
              <a:buNone/>
            </a:pPr>
            <a:r>
              <a:rPr lang="en-US" sz="4000">
                <a:solidFill>
                  <a:schemeClr val="dk1"/>
                </a:solidFill>
                <a:latin typeface="Merriweather"/>
                <a:ea typeface="Merriweather"/>
                <a:cs typeface="Merriweather"/>
                <a:sym typeface="Merriweather"/>
              </a:rPr>
              <a:t>All </a:t>
            </a:r>
            <a:r>
              <a:rPr b="1" lang="en-US" sz="4000">
                <a:solidFill>
                  <a:schemeClr val="dk2"/>
                </a:solidFill>
                <a:highlight>
                  <a:schemeClr val="lt2"/>
                </a:highlight>
                <a:latin typeface="Merriweather"/>
                <a:ea typeface="Merriweather"/>
                <a:cs typeface="Merriweather"/>
                <a:sym typeface="Merriweather"/>
              </a:rPr>
              <a:t>Last Record of</a:t>
            </a:r>
            <a:r>
              <a:rPr b="1" lang="en-US" sz="4000">
                <a:solidFill>
                  <a:schemeClr val="dk2"/>
                </a:solidFill>
                <a:highlight>
                  <a:schemeClr val="lt2"/>
                </a:highlight>
                <a:latin typeface="Merriweather"/>
                <a:ea typeface="Merriweather"/>
                <a:cs typeface="Merriweather"/>
                <a:sym typeface="Merriweather"/>
              </a:rPr>
              <a:t> Numerical Medical Measurements</a:t>
            </a:r>
            <a:r>
              <a:rPr lang="en-US" sz="4000">
                <a:solidFill>
                  <a:schemeClr val="dk1"/>
                </a:solidFill>
                <a:latin typeface="Merriweather"/>
                <a:ea typeface="Merriweather"/>
                <a:cs typeface="Merriweather"/>
                <a:sym typeface="Merriweather"/>
              </a:rPr>
              <a:t> are </a:t>
            </a:r>
            <a:r>
              <a:rPr b="1" lang="en-US" sz="4000">
                <a:solidFill>
                  <a:schemeClr val="dk1"/>
                </a:solidFill>
                <a:highlight>
                  <a:srgbClr val="D1E2F4"/>
                </a:highlight>
                <a:latin typeface="Merriweather"/>
                <a:ea typeface="Merriweather"/>
                <a:cs typeface="Merriweather"/>
                <a:sym typeface="Merriweather"/>
              </a:rPr>
              <a:t>Lower</a:t>
            </a:r>
            <a:r>
              <a:rPr lang="en-US" sz="4000">
                <a:solidFill>
                  <a:schemeClr val="dk1"/>
                </a:solidFill>
                <a:latin typeface="Merriweather"/>
                <a:ea typeface="Merriweather"/>
                <a:cs typeface="Merriweather"/>
                <a:sym typeface="Merriweather"/>
              </a:rPr>
              <a:t> for Patients in Need for Intensive Care except for NEWS Score </a:t>
            </a:r>
            <a:endParaRPr sz="5600"/>
          </a:p>
        </p:txBody>
      </p:sp>
      <p:sp>
        <p:nvSpPr>
          <p:cNvPr id="291" name="Google Shape;291;g10475adf2dc_0_20"/>
          <p:cNvSpPr txBox="1"/>
          <p:nvPr/>
        </p:nvSpPr>
        <p:spPr>
          <a:xfrm>
            <a:off x="580300" y="95657"/>
            <a:ext cx="69831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888888"/>
                </a:solidFill>
                <a:latin typeface="Merriweather"/>
                <a:ea typeface="Merriweather"/>
                <a:cs typeface="Merriweather"/>
                <a:sym typeface="Merriweather"/>
              </a:rPr>
              <a:t>Question 3 Cont.</a:t>
            </a:r>
            <a:endParaRPr sz="700">
              <a:solidFill>
                <a:srgbClr val="888888"/>
              </a:solidFill>
              <a:latin typeface="Merriweather"/>
              <a:ea typeface="Merriweather"/>
              <a:cs typeface="Merriweather"/>
              <a:sym typeface="Merriweather"/>
            </a:endParaRPr>
          </a:p>
        </p:txBody>
      </p:sp>
      <p:sp>
        <p:nvSpPr>
          <p:cNvPr id="292" name="Google Shape;292;g10475adf2dc_0_20"/>
          <p:cNvSpPr txBox="1"/>
          <p:nvPr/>
        </p:nvSpPr>
        <p:spPr>
          <a:xfrm>
            <a:off x="4690250" y="2800700"/>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
        <p:nvSpPr>
          <p:cNvPr id="293" name="Google Shape;293;g10475adf2dc_0_20"/>
          <p:cNvSpPr txBox="1"/>
          <p:nvPr/>
        </p:nvSpPr>
        <p:spPr>
          <a:xfrm>
            <a:off x="10585800" y="2800700"/>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
        <p:nvSpPr>
          <p:cNvPr id="294" name="Google Shape;294;g10475adf2dc_0_20"/>
          <p:cNvSpPr txBox="1"/>
          <p:nvPr/>
        </p:nvSpPr>
        <p:spPr>
          <a:xfrm>
            <a:off x="4690250" y="5250750"/>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
        <p:nvSpPr>
          <p:cNvPr id="295" name="Google Shape;295;g10475adf2dc_0_20"/>
          <p:cNvSpPr txBox="1"/>
          <p:nvPr/>
        </p:nvSpPr>
        <p:spPr>
          <a:xfrm>
            <a:off x="10585800" y="5250750"/>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
        <p:nvSpPr>
          <p:cNvPr id="296" name="Google Shape;296;g10475adf2dc_0_20"/>
          <p:cNvSpPr txBox="1"/>
          <p:nvPr/>
        </p:nvSpPr>
        <p:spPr>
          <a:xfrm>
            <a:off x="4690250" y="7700800"/>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
        <p:nvSpPr>
          <p:cNvPr id="297" name="Google Shape;297;g10475adf2dc_0_20"/>
          <p:cNvSpPr txBox="1"/>
          <p:nvPr/>
        </p:nvSpPr>
        <p:spPr>
          <a:xfrm>
            <a:off x="10585800" y="7700800"/>
            <a:ext cx="1022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highlight>
                  <a:schemeClr val="lt1"/>
                </a:highlight>
              </a:rPr>
              <a:t>3</a:t>
            </a:r>
            <a:endParaRPr b="1" sz="1900">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9800"/>
          </a:srgbClr>
        </a:solidFill>
      </p:bgPr>
    </p:bg>
    <p:spTree>
      <p:nvGrpSpPr>
        <p:cNvPr id="301" name="Shape 301"/>
        <p:cNvGrpSpPr/>
        <p:nvPr/>
      </p:nvGrpSpPr>
      <p:grpSpPr>
        <a:xfrm>
          <a:off x="0" y="0"/>
          <a:ext cx="0" cy="0"/>
          <a:chOff x="0" y="0"/>
          <a:chExt cx="0" cy="0"/>
        </a:xfrm>
      </p:grpSpPr>
      <p:sp>
        <p:nvSpPr>
          <p:cNvPr id="302" name="Google Shape;302;g10507001417_0_0"/>
          <p:cNvSpPr/>
          <p:nvPr/>
        </p:nvSpPr>
        <p:spPr>
          <a:xfrm>
            <a:off x="0" y="0"/>
            <a:ext cx="18306300" cy="252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g10507001417_0_0"/>
          <p:cNvPicPr preferRelativeResize="0"/>
          <p:nvPr/>
        </p:nvPicPr>
        <p:blipFill>
          <a:blip r:embed="rId3">
            <a:alphaModFix/>
          </a:blip>
          <a:stretch>
            <a:fillRect/>
          </a:stretch>
        </p:blipFill>
        <p:spPr>
          <a:xfrm>
            <a:off x="-74975" y="2875652"/>
            <a:ext cx="11321700" cy="6278775"/>
          </a:xfrm>
          <a:prstGeom prst="rect">
            <a:avLst/>
          </a:prstGeom>
          <a:noFill/>
          <a:ln>
            <a:noFill/>
          </a:ln>
        </p:spPr>
      </p:pic>
      <p:sp>
        <p:nvSpPr>
          <p:cNvPr id="304" name="Google Shape;304;g10507001417_0_0"/>
          <p:cNvSpPr txBox="1"/>
          <p:nvPr/>
        </p:nvSpPr>
        <p:spPr>
          <a:xfrm>
            <a:off x="580300" y="705813"/>
            <a:ext cx="16184400" cy="1539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Clr>
                <a:schemeClr val="dk1"/>
              </a:buClr>
              <a:buSzPts val="1100"/>
              <a:buFont typeface="Arial"/>
              <a:buNone/>
            </a:pPr>
            <a:r>
              <a:rPr lang="en-US" sz="4000">
                <a:solidFill>
                  <a:schemeClr val="dk1"/>
                </a:solidFill>
                <a:latin typeface="Merriweather"/>
                <a:ea typeface="Merriweather"/>
                <a:cs typeface="Merriweather"/>
                <a:sym typeface="Merriweather"/>
              </a:rPr>
              <a:t>All </a:t>
            </a:r>
            <a:r>
              <a:rPr b="1" lang="en-US" sz="4000">
                <a:solidFill>
                  <a:schemeClr val="dk2"/>
                </a:solidFill>
                <a:highlight>
                  <a:schemeClr val="lt2"/>
                </a:highlight>
                <a:latin typeface="Merriweather"/>
                <a:ea typeface="Merriweather"/>
                <a:cs typeface="Merriweather"/>
                <a:sym typeface="Merriweather"/>
              </a:rPr>
              <a:t>Last Record of Numerical Medical Measurements</a:t>
            </a:r>
            <a:r>
              <a:rPr lang="en-US" sz="4000">
                <a:solidFill>
                  <a:schemeClr val="dk1"/>
                </a:solidFill>
                <a:latin typeface="Merriweather"/>
                <a:ea typeface="Merriweather"/>
                <a:cs typeface="Merriweather"/>
                <a:sym typeface="Merriweather"/>
              </a:rPr>
              <a:t> are </a:t>
            </a:r>
            <a:r>
              <a:rPr b="1" lang="en-US" sz="4000">
                <a:solidFill>
                  <a:schemeClr val="dk1"/>
                </a:solidFill>
                <a:highlight>
                  <a:srgbClr val="D1E2F4"/>
                </a:highlight>
                <a:latin typeface="Merriweather"/>
                <a:ea typeface="Merriweather"/>
                <a:cs typeface="Merriweather"/>
                <a:sym typeface="Merriweather"/>
              </a:rPr>
              <a:t>Lower</a:t>
            </a:r>
            <a:r>
              <a:rPr lang="en-US" sz="4000">
                <a:solidFill>
                  <a:schemeClr val="dk1"/>
                </a:solidFill>
                <a:latin typeface="Merriweather"/>
                <a:ea typeface="Merriweather"/>
                <a:cs typeface="Merriweather"/>
                <a:sym typeface="Merriweather"/>
              </a:rPr>
              <a:t> for Patients in Need for Intensive Care except for NEWS Score </a:t>
            </a:r>
            <a:endParaRPr sz="5600"/>
          </a:p>
        </p:txBody>
      </p:sp>
      <p:sp>
        <p:nvSpPr>
          <p:cNvPr id="305" name="Google Shape;305;g10507001417_0_0"/>
          <p:cNvSpPr txBox="1"/>
          <p:nvPr/>
        </p:nvSpPr>
        <p:spPr>
          <a:xfrm>
            <a:off x="580300" y="95657"/>
            <a:ext cx="69831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888888"/>
                </a:solidFill>
                <a:latin typeface="Merriweather"/>
                <a:ea typeface="Merriweather"/>
                <a:cs typeface="Merriweather"/>
                <a:sym typeface="Merriweather"/>
              </a:rPr>
              <a:t>Question 3Cont.</a:t>
            </a:r>
            <a:endParaRPr sz="700">
              <a:solidFill>
                <a:srgbClr val="888888"/>
              </a:solidFill>
              <a:latin typeface="Merriweather"/>
              <a:ea typeface="Merriweather"/>
              <a:cs typeface="Merriweather"/>
              <a:sym typeface="Merriweather"/>
            </a:endParaRPr>
          </a:p>
        </p:txBody>
      </p:sp>
      <p:pic>
        <p:nvPicPr>
          <p:cNvPr id="306" name="Google Shape;306;g10507001417_0_0"/>
          <p:cNvPicPr preferRelativeResize="0"/>
          <p:nvPr/>
        </p:nvPicPr>
        <p:blipFill rotWithShape="1">
          <a:blip r:embed="rId4">
            <a:alphaModFix/>
          </a:blip>
          <a:srcRect b="4502" l="1875" r="1431" t="1503"/>
          <a:stretch/>
        </p:blipFill>
        <p:spPr>
          <a:xfrm>
            <a:off x="10144975" y="3429001"/>
            <a:ext cx="7884575" cy="5447825"/>
          </a:xfrm>
          <a:prstGeom prst="rect">
            <a:avLst/>
          </a:prstGeom>
          <a:noFill/>
          <a:ln>
            <a:noFill/>
          </a:ln>
        </p:spPr>
      </p:pic>
      <p:sp>
        <p:nvSpPr>
          <p:cNvPr id="307" name="Google Shape;307;g10507001417_0_0"/>
          <p:cNvSpPr txBox="1"/>
          <p:nvPr/>
        </p:nvSpPr>
        <p:spPr>
          <a:xfrm>
            <a:off x="1717300" y="2982600"/>
            <a:ext cx="102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chemeClr val="lt1"/>
                </a:highlight>
              </a:rPr>
              <a:t>3</a:t>
            </a:r>
            <a:endParaRPr b="1" sz="1700">
              <a:highlight>
                <a:schemeClr val="lt1"/>
              </a:highlight>
            </a:endParaRPr>
          </a:p>
        </p:txBody>
      </p:sp>
      <p:sp>
        <p:nvSpPr>
          <p:cNvPr id="308" name="Google Shape;308;g10507001417_0_0"/>
          <p:cNvSpPr txBox="1"/>
          <p:nvPr/>
        </p:nvSpPr>
        <p:spPr>
          <a:xfrm>
            <a:off x="6717600" y="2982600"/>
            <a:ext cx="102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chemeClr val="lt1"/>
                </a:highlight>
              </a:rPr>
              <a:t>3</a:t>
            </a:r>
            <a:endParaRPr b="1" sz="1700">
              <a:highlight>
                <a:schemeClr val="lt1"/>
              </a:highlight>
            </a:endParaRPr>
          </a:p>
        </p:txBody>
      </p:sp>
      <p:sp>
        <p:nvSpPr>
          <p:cNvPr id="309" name="Google Shape;309;g10507001417_0_0"/>
          <p:cNvSpPr txBox="1"/>
          <p:nvPr/>
        </p:nvSpPr>
        <p:spPr>
          <a:xfrm>
            <a:off x="1717300" y="5021650"/>
            <a:ext cx="102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chemeClr val="lt1"/>
                </a:highlight>
              </a:rPr>
              <a:t>3</a:t>
            </a:r>
            <a:endParaRPr b="1" sz="1700">
              <a:highlight>
                <a:schemeClr val="lt1"/>
              </a:highlight>
            </a:endParaRPr>
          </a:p>
        </p:txBody>
      </p:sp>
      <p:sp>
        <p:nvSpPr>
          <p:cNvPr id="310" name="Google Shape;310;g10507001417_0_0"/>
          <p:cNvSpPr txBox="1"/>
          <p:nvPr/>
        </p:nvSpPr>
        <p:spPr>
          <a:xfrm>
            <a:off x="6717600" y="5021650"/>
            <a:ext cx="102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chemeClr val="lt1"/>
                </a:highlight>
              </a:rPr>
              <a:t>3</a:t>
            </a:r>
            <a:endParaRPr b="1" sz="1700">
              <a:highlight>
                <a:schemeClr val="lt1"/>
              </a:highlight>
            </a:endParaRPr>
          </a:p>
        </p:txBody>
      </p:sp>
      <p:sp>
        <p:nvSpPr>
          <p:cNvPr id="311" name="Google Shape;311;g10507001417_0_0"/>
          <p:cNvSpPr txBox="1"/>
          <p:nvPr/>
        </p:nvSpPr>
        <p:spPr>
          <a:xfrm>
            <a:off x="1717300" y="7060700"/>
            <a:ext cx="102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chemeClr val="lt1"/>
                </a:highlight>
              </a:rPr>
              <a:t>3</a:t>
            </a:r>
            <a:endParaRPr b="1" sz="1700">
              <a:highlight>
                <a:schemeClr val="lt1"/>
              </a:highlight>
            </a:endParaRPr>
          </a:p>
        </p:txBody>
      </p:sp>
      <p:sp>
        <p:nvSpPr>
          <p:cNvPr id="312" name="Google Shape;312;g10507001417_0_0"/>
          <p:cNvSpPr txBox="1"/>
          <p:nvPr/>
        </p:nvSpPr>
        <p:spPr>
          <a:xfrm>
            <a:off x="6717600" y="7060700"/>
            <a:ext cx="1022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highlight>
                  <a:schemeClr val="lt1"/>
                </a:highlight>
              </a:rPr>
              <a:t>3</a:t>
            </a:r>
            <a:endParaRPr b="1" sz="1700">
              <a:highlight>
                <a:schemeClr val="lt1"/>
              </a:highlight>
            </a:endParaRPr>
          </a:p>
        </p:txBody>
      </p:sp>
      <p:sp>
        <p:nvSpPr>
          <p:cNvPr id="313" name="Google Shape;313;g10507001417_0_0"/>
          <p:cNvSpPr/>
          <p:nvPr/>
        </p:nvSpPr>
        <p:spPr>
          <a:xfrm>
            <a:off x="2014475" y="3649150"/>
            <a:ext cx="1370400" cy="9741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0507001417_0_0"/>
          <p:cNvSpPr/>
          <p:nvPr/>
        </p:nvSpPr>
        <p:spPr>
          <a:xfrm>
            <a:off x="13468132" y="6086600"/>
            <a:ext cx="2152200" cy="9741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9800"/>
          </a:srgbClr>
        </a:solidFill>
      </p:bgPr>
    </p:bg>
    <p:spTree>
      <p:nvGrpSpPr>
        <p:cNvPr id="318" name="Shape 318"/>
        <p:cNvGrpSpPr/>
        <p:nvPr/>
      </p:nvGrpSpPr>
      <p:grpSpPr>
        <a:xfrm>
          <a:off x="0" y="0"/>
          <a:ext cx="0" cy="0"/>
          <a:chOff x="0" y="0"/>
          <a:chExt cx="0" cy="0"/>
        </a:xfrm>
      </p:grpSpPr>
      <p:pic>
        <p:nvPicPr>
          <p:cNvPr id="319" name="Google Shape;319;g10475adf2dc_0_34"/>
          <p:cNvPicPr preferRelativeResize="0"/>
          <p:nvPr/>
        </p:nvPicPr>
        <p:blipFill rotWithShape="1">
          <a:blip r:embed="rId3">
            <a:alphaModFix/>
          </a:blip>
          <a:srcRect b="1127" l="0" r="0" t="0"/>
          <a:stretch/>
        </p:blipFill>
        <p:spPr>
          <a:xfrm>
            <a:off x="2263300" y="2272450"/>
            <a:ext cx="11377574" cy="7839600"/>
          </a:xfrm>
          <a:prstGeom prst="rect">
            <a:avLst/>
          </a:prstGeom>
          <a:noFill/>
          <a:ln>
            <a:noFill/>
          </a:ln>
        </p:spPr>
      </p:pic>
      <p:sp>
        <p:nvSpPr>
          <p:cNvPr id="320" name="Google Shape;320;g10475adf2dc_0_34"/>
          <p:cNvSpPr/>
          <p:nvPr/>
        </p:nvSpPr>
        <p:spPr>
          <a:xfrm>
            <a:off x="4331975" y="6483850"/>
            <a:ext cx="7732200" cy="5037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0475adf2dc_0_34"/>
          <p:cNvSpPr/>
          <p:nvPr/>
        </p:nvSpPr>
        <p:spPr>
          <a:xfrm>
            <a:off x="5919550" y="6971225"/>
            <a:ext cx="833100" cy="5037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g10475adf2dc_0_34"/>
          <p:cNvPicPr preferRelativeResize="0"/>
          <p:nvPr/>
        </p:nvPicPr>
        <p:blipFill rotWithShape="1">
          <a:blip r:embed="rId4">
            <a:alphaModFix/>
          </a:blip>
          <a:srcRect b="0" l="0" r="0" t="0"/>
          <a:stretch/>
        </p:blipFill>
        <p:spPr>
          <a:xfrm>
            <a:off x="10102003" y="-6386930"/>
            <a:ext cx="13938056" cy="13938056"/>
          </a:xfrm>
          <a:prstGeom prst="rect">
            <a:avLst/>
          </a:prstGeom>
          <a:noFill/>
          <a:ln>
            <a:noFill/>
          </a:ln>
        </p:spPr>
      </p:pic>
      <p:sp>
        <p:nvSpPr>
          <p:cNvPr id="323" name="Google Shape;323;g10475adf2dc_0_34"/>
          <p:cNvSpPr/>
          <p:nvPr/>
        </p:nvSpPr>
        <p:spPr>
          <a:xfrm>
            <a:off x="-9150" y="0"/>
            <a:ext cx="18306300" cy="227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0475adf2dc_0_34"/>
          <p:cNvSpPr txBox="1"/>
          <p:nvPr/>
        </p:nvSpPr>
        <p:spPr>
          <a:xfrm>
            <a:off x="571150" y="566513"/>
            <a:ext cx="16184400" cy="15393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Clr>
                <a:schemeClr val="dk1"/>
              </a:buClr>
              <a:buSzPts val="1100"/>
              <a:buFont typeface="Arial"/>
              <a:buNone/>
            </a:pPr>
            <a:r>
              <a:rPr lang="en-US" sz="4000">
                <a:solidFill>
                  <a:schemeClr val="dk1"/>
                </a:solidFill>
                <a:latin typeface="Merriweather"/>
                <a:ea typeface="Merriweather"/>
                <a:cs typeface="Merriweather"/>
                <a:sym typeface="Merriweather"/>
              </a:rPr>
              <a:t>All </a:t>
            </a:r>
            <a:r>
              <a:rPr b="1" lang="en-US" sz="4000">
                <a:solidFill>
                  <a:schemeClr val="dk2"/>
                </a:solidFill>
                <a:highlight>
                  <a:schemeClr val="lt2"/>
                </a:highlight>
                <a:latin typeface="Merriweather"/>
                <a:ea typeface="Merriweather"/>
                <a:cs typeface="Merriweather"/>
                <a:sym typeface="Merriweather"/>
              </a:rPr>
              <a:t>Last Record of Numerical Medical Measurements</a:t>
            </a:r>
            <a:r>
              <a:rPr lang="en-US" sz="4000">
                <a:solidFill>
                  <a:schemeClr val="dk1"/>
                </a:solidFill>
                <a:latin typeface="Merriweather"/>
                <a:ea typeface="Merriweather"/>
                <a:cs typeface="Merriweather"/>
                <a:sym typeface="Merriweather"/>
              </a:rPr>
              <a:t> are </a:t>
            </a:r>
            <a:r>
              <a:rPr b="1" lang="en-US" sz="4000">
                <a:solidFill>
                  <a:schemeClr val="dk1"/>
                </a:solidFill>
                <a:highlight>
                  <a:srgbClr val="D1E2F4"/>
                </a:highlight>
                <a:latin typeface="Merriweather"/>
                <a:ea typeface="Merriweather"/>
                <a:cs typeface="Merriweather"/>
                <a:sym typeface="Merriweather"/>
              </a:rPr>
              <a:t>Negatively Correlated</a:t>
            </a:r>
            <a:r>
              <a:rPr lang="en-US" sz="4000">
                <a:solidFill>
                  <a:schemeClr val="dk1"/>
                </a:solidFill>
                <a:latin typeface="Merriweather"/>
                <a:ea typeface="Merriweather"/>
                <a:cs typeface="Merriweather"/>
                <a:sym typeface="Merriweather"/>
              </a:rPr>
              <a:t> with Likelihood of Patient ICU Admission</a:t>
            </a:r>
            <a:endParaRPr sz="5600"/>
          </a:p>
        </p:txBody>
      </p:sp>
      <p:sp>
        <p:nvSpPr>
          <p:cNvPr id="325" name="Google Shape;325;g10475adf2dc_0_34"/>
          <p:cNvSpPr/>
          <p:nvPr/>
        </p:nvSpPr>
        <p:spPr>
          <a:xfrm>
            <a:off x="13263000" y="7649700"/>
            <a:ext cx="5025000" cy="263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0475adf2dc_0_34"/>
          <p:cNvSpPr txBox="1"/>
          <p:nvPr/>
        </p:nvSpPr>
        <p:spPr>
          <a:xfrm>
            <a:off x="13466850" y="8206500"/>
            <a:ext cx="5025000" cy="1523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US" sz="2900">
                <a:latin typeface="Comfortaa"/>
                <a:ea typeface="Comfortaa"/>
                <a:cs typeface="Comfortaa"/>
                <a:sym typeface="Comfortaa"/>
              </a:rPr>
              <a:t>Note:</a:t>
            </a:r>
            <a:endParaRPr b="1" sz="2900">
              <a:latin typeface="Comfortaa"/>
              <a:ea typeface="Comfortaa"/>
              <a:cs typeface="Comfortaa"/>
              <a:sym typeface="Comfortaa"/>
            </a:endParaRPr>
          </a:p>
          <a:p>
            <a:pPr indent="0" lvl="0" marL="0" rtl="0" algn="l">
              <a:lnSpc>
                <a:spcPct val="200000"/>
              </a:lnSpc>
              <a:spcBef>
                <a:spcPts val="0"/>
              </a:spcBef>
              <a:spcAft>
                <a:spcPts val="0"/>
              </a:spcAft>
              <a:buNone/>
            </a:pPr>
            <a:r>
              <a:rPr lang="en-US" sz="2900">
                <a:latin typeface="Comfortaa"/>
                <a:ea typeface="Comfortaa"/>
                <a:cs typeface="Comfortaa"/>
                <a:sym typeface="Comfortaa"/>
              </a:rPr>
              <a:t>Multicollinearity</a:t>
            </a:r>
            <a:r>
              <a:rPr lang="en-US" sz="2900">
                <a:latin typeface="Comfortaa"/>
                <a:ea typeface="Comfortaa"/>
                <a:cs typeface="Comfortaa"/>
                <a:sym typeface="Comfortaa"/>
              </a:rPr>
              <a:t> Exists</a:t>
            </a:r>
            <a:endParaRPr sz="2900">
              <a:latin typeface="Comfortaa"/>
              <a:ea typeface="Comfortaa"/>
              <a:cs typeface="Comfortaa"/>
              <a:sym typeface="Comfortaa"/>
            </a:endParaRPr>
          </a:p>
        </p:txBody>
      </p:sp>
      <p:sp>
        <p:nvSpPr>
          <p:cNvPr id="327" name="Google Shape;327;g10475adf2dc_0_34"/>
          <p:cNvSpPr txBox="1"/>
          <p:nvPr/>
        </p:nvSpPr>
        <p:spPr>
          <a:xfrm>
            <a:off x="571150" y="45007"/>
            <a:ext cx="6983100" cy="43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888888"/>
                </a:solidFill>
                <a:latin typeface="Merriweather"/>
                <a:ea typeface="Merriweather"/>
                <a:cs typeface="Merriweather"/>
                <a:sym typeface="Merriweather"/>
              </a:rPr>
              <a:t>Question 3 Cont.</a:t>
            </a:r>
            <a:endParaRPr sz="700">
              <a:solidFill>
                <a:srgbClr val="888888"/>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1" name="Shape 331"/>
        <p:cNvGrpSpPr/>
        <p:nvPr/>
      </p:nvGrpSpPr>
      <p:grpSpPr>
        <a:xfrm>
          <a:off x="0" y="0"/>
          <a:ext cx="0" cy="0"/>
          <a:chOff x="0" y="0"/>
          <a:chExt cx="0" cy="0"/>
        </a:xfrm>
      </p:grpSpPr>
      <p:sp>
        <p:nvSpPr>
          <p:cNvPr id="332" name="Google Shape;332;p16"/>
          <p:cNvSpPr/>
          <p:nvPr/>
        </p:nvSpPr>
        <p:spPr>
          <a:xfrm>
            <a:off x="-9150" y="0"/>
            <a:ext cx="18306300" cy="186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txBox="1"/>
          <p:nvPr/>
        </p:nvSpPr>
        <p:spPr>
          <a:xfrm>
            <a:off x="257899" y="453972"/>
            <a:ext cx="13862100" cy="11082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7200">
                <a:latin typeface="Merriweather"/>
                <a:ea typeface="Merriweather"/>
                <a:cs typeface="Merriweather"/>
                <a:sym typeface="Merriweather"/>
              </a:rPr>
              <a:t>LIMITATIONS &amp; CHALLENGES</a:t>
            </a:r>
            <a:endParaRPr>
              <a:latin typeface="Merriweather"/>
              <a:ea typeface="Merriweather"/>
              <a:cs typeface="Merriweather"/>
              <a:sym typeface="Merriweather"/>
            </a:endParaRPr>
          </a:p>
        </p:txBody>
      </p:sp>
      <p:sp>
        <p:nvSpPr>
          <p:cNvPr id="334" name="Google Shape;334;p16"/>
          <p:cNvSpPr txBox="1"/>
          <p:nvPr/>
        </p:nvSpPr>
        <p:spPr>
          <a:xfrm>
            <a:off x="3707447" y="3806448"/>
            <a:ext cx="13324800" cy="13605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US" sz="2600">
                <a:latin typeface="Comfortaa"/>
                <a:ea typeface="Comfortaa"/>
                <a:cs typeface="Comfortaa"/>
                <a:sym typeface="Comfortaa"/>
              </a:rPr>
              <a:t>The measurements are recorded every 4 hours i.e. the measurements are not taken continuously. This means we do not know </a:t>
            </a:r>
            <a:r>
              <a:rPr b="1" lang="en-US" sz="2600">
                <a:latin typeface="Comfortaa"/>
                <a:ea typeface="Comfortaa"/>
                <a:cs typeface="Comfortaa"/>
                <a:sym typeface="Comfortaa"/>
              </a:rPr>
              <a:t>what happened between 2 consecutive measurements</a:t>
            </a:r>
            <a:r>
              <a:rPr lang="en-US" sz="2600">
                <a:latin typeface="Comfortaa"/>
                <a:ea typeface="Comfortaa"/>
                <a:cs typeface="Comfortaa"/>
                <a:sym typeface="Comfortaa"/>
              </a:rPr>
              <a:t>.</a:t>
            </a:r>
            <a:endParaRPr sz="1600">
              <a:latin typeface="Comfortaa"/>
              <a:ea typeface="Comfortaa"/>
              <a:cs typeface="Comfortaa"/>
              <a:sym typeface="Comfortaa"/>
            </a:endParaRPr>
          </a:p>
        </p:txBody>
      </p:sp>
      <p:sp>
        <p:nvSpPr>
          <p:cNvPr id="335" name="Google Shape;335;p16"/>
          <p:cNvSpPr txBox="1"/>
          <p:nvPr/>
        </p:nvSpPr>
        <p:spPr>
          <a:xfrm>
            <a:off x="3707447" y="7330068"/>
            <a:ext cx="13324800" cy="8802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Clr>
                <a:srgbClr val="000000"/>
              </a:buClr>
              <a:buFont typeface="Arial"/>
              <a:buNone/>
            </a:pPr>
            <a:r>
              <a:rPr lang="en-US" sz="2600">
                <a:latin typeface="Comfortaa"/>
                <a:ea typeface="Comfortaa"/>
                <a:cs typeface="Comfortaa"/>
                <a:sym typeface="Comfortaa"/>
              </a:rPr>
              <a:t>We </a:t>
            </a:r>
            <a:r>
              <a:rPr b="1" lang="en-US" sz="2600">
                <a:latin typeface="Comfortaa"/>
                <a:ea typeface="Comfortaa"/>
                <a:cs typeface="Comfortaa"/>
                <a:sym typeface="Comfortaa"/>
              </a:rPr>
              <a:t>carry the non-missing values from the past forward</a:t>
            </a:r>
            <a:r>
              <a:rPr lang="en-US" sz="2600">
                <a:latin typeface="Comfortaa"/>
                <a:ea typeface="Comfortaa"/>
                <a:cs typeface="Comfortaa"/>
                <a:sym typeface="Comfortaa"/>
              </a:rPr>
              <a:t> to replace the missing values</a:t>
            </a:r>
            <a:endParaRPr sz="1600">
              <a:latin typeface="Comfortaa"/>
              <a:ea typeface="Comfortaa"/>
              <a:cs typeface="Comfortaa"/>
              <a:sym typeface="Comfortaa"/>
            </a:endParaRPr>
          </a:p>
        </p:txBody>
      </p:sp>
      <p:sp>
        <p:nvSpPr>
          <p:cNvPr id="336" name="Google Shape;336;p16"/>
          <p:cNvSpPr txBox="1"/>
          <p:nvPr/>
        </p:nvSpPr>
        <p:spPr>
          <a:xfrm>
            <a:off x="3707447" y="2798876"/>
            <a:ext cx="13324800" cy="4002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US" sz="2600">
                <a:latin typeface="Comfortaa"/>
                <a:ea typeface="Comfortaa"/>
                <a:cs typeface="Comfortaa"/>
                <a:sym typeface="Comfortaa"/>
              </a:rPr>
              <a:t>A relatively large portion of </a:t>
            </a:r>
            <a:r>
              <a:rPr b="1" lang="en-US" sz="2600">
                <a:latin typeface="Comfortaa"/>
                <a:ea typeface="Comfortaa"/>
                <a:cs typeface="Comfortaa"/>
                <a:sym typeface="Comfortaa"/>
              </a:rPr>
              <a:t>missing values</a:t>
            </a:r>
            <a:endParaRPr b="1" sz="1600">
              <a:latin typeface="Comfortaa"/>
              <a:ea typeface="Comfortaa"/>
              <a:cs typeface="Comfortaa"/>
              <a:sym typeface="Comfortaa"/>
            </a:endParaRPr>
          </a:p>
        </p:txBody>
      </p:sp>
      <p:sp>
        <p:nvSpPr>
          <p:cNvPr id="337" name="Google Shape;337;p16"/>
          <p:cNvSpPr txBox="1"/>
          <p:nvPr/>
        </p:nvSpPr>
        <p:spPr>
          <a:xfrm>
            <a:off x="3707447" y="5774333"/>
            <a:ext cx="13324800" cy="8802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US" sz="2600">
                <a:latin typeface="Comfortaa"/>
                <a:ea typeface="Comfortaa"/>
                <a:cs typeface="Comfortaa"/>
                <a:sym typeface="Comfortaa"/>
              </a:rPr>
              <a:t>Did not tell if the patient has recovered, has been transferred to another hospital or has passed away </a:t>
            </a:r>
            <a:r>
              <a:rPr b="1" lang="en-US" sz="2600">
                <a:latin typeface="Comfortaa"/>
                <a:ea typeface="Comfortaa"/>
                <a:cs typeface="Comfortaa"/>
                <a:sym typeface="Comfortaa"/>
              </a:rPr>
              <a:t>after leaving the hospital</a:t>
            </a:r>
            <a:r>
              <a:rPr lang="en-US" sz="2600">
                <a:latin typeface="Comfortaa"/>
                <a:ea typeface="Comfortaa"/>
                <a:cs typeface="Comfortaa"/>
                <a:sym typeface="Comfortaa"/>
              </a:rPr>
              <a:t>. </a:t>
            </a:r>
            <a:endParaRPr sz="2600">
              <a:latin typeface="Comfortaa"/>
              <a:ea typeface="Comfortaa"/>
              <a:cs typeface="Comfortaa"/>
              <a:sym typeface="Comfortaa"/>
            </a:endParaRPr>
          </a:p>
        </p:txBody>
      </p:sp>
      <p:pic>
        <p:nvPicPr>
          <p:cNvPr id="338" name="Google Shape;338;p16"/>
          <p:cNvPicPr preferRelativeResize="0"/>
          <p:nvPr/>
        </p:nvPicPr>
        <p:blipFill rotWithShape="1">
          <a:blip r:embed="rId3">
            <a:alphaModFix/>
          </a:blip>
          <a:srcRect b="0" l="0" r="0" t="0"/>
          <a:stretch/>
        </p:blipFill>
        <p:spPr>
          <a:xfrm>
            <a:off x="1255762" y="2636125"/>
            <a:ext cx="1941601" cy="1064217"/>
          </a:xfrm>
          <a:prstGeom prst="rect">
            <a:avLst/>
          </a:prstGeom>
          <a:noFill/>
          <a:ln>
            <a:noFill/>
          </a:ln>
        </p:spPr>
      </p:pic>
      <p:pic>
        <p:nvPicPr>
          <p:cNvPr id="339" name="Google Shape;339;p16"/>
          <p:cNvPicPr preferRelativeResize="0"/>
          <p:nvPr/>
        </p:nvPicPr>
        <p:blipFill rotWithShape="1">
          <a:blip r:embed="rId3">
            <a:alphaModFix/>
          </a:blip>
          <a:srcRect b="0" l="0" r="0" t="0"/>
          <a:stretch/>
        </p:blipFill>
        <p:spPr>
          <a:xfrm>
            <a:off x="1255762" y="4022435"/>
            <a:ext cx="1941601" cy="1064217"/>
          </a:xfrm>
          <a:prstGeom prst="rect">
            <a:avLst/>
          </a:prstGeom>
          <a:noFill/>
          <a:ln>
            <a:noFill/>
          </a:ln>
        </p:spPr>
      </p:pic>
      <p:pic>
        <p:nvPicPr>
          <p:cNvPr id="340" name="Google Shape;340;p16"/>
          <p:cNvPicPr preferRelativeResize="0"/>
          <p:nvPr/>
        </p:nvPicPr>
        <p:blipFill rotWithShape="1">
          <a:blip r:embed="rId3">
            <a:alphaModFix/>
          </a:blip>
          <a:srcRect b="0" l="0" r="0" t="0"/>
          <a:stretch/>
        </p:blipFill>
        <p:spPr>
          <a:xfrm>
            <a:off x="1255762" y="5408745"/>
            <a:ext cx="1941601" cy="1064217"/>
          </a:xfrm>
          <a:prstGeom prst="rect">
            <a:avLst/>
          </a:prstGeom>
          <a:noFill/>
          <a:ln>
            <a:noFill/>
          </a:ln>
        </p:spPr>
      </p:pic>
      <p:pic>
        <p:nvPicPr>
          <p:cNvPr id="341" name="Google Shape;341;p16"/>
          <p:cNvPicPr preferRelativeResize="0"/>
          <p:nvPr/>
        </p:nvPicPr>
        <p:blipFill rotWithShape="1">
          <a:blip r:embed="rId3">
            <a:alphaModFix/>
          </a:blip>
          <a:srcRect b="0" l="0" r="0" t="0"/>
          <a:stretch/>
        </p:blipFill>
        <p:spPr>
          <a:xfrm>
            <a:off x="1255762" y="6982613"/>
            <a:ext cx="1941601" cy="1064217"/>
          </a:xfrm>
          <a:prstGeom prst="rect">
            <a:avLst/>
          </a:prstGeom>
          <a:noFill/>
          <a:ln>
            <a:noFill/>
          </a:ln>
        </p:spPr>
      </p:pic>
      <p:sp>
        <p:nvSpPr>
          <p:cNvPr id="342" name="Google Shape;342;p16"/>
          <p:cNvSpPr txBox="1"/>
          <p:nvPr/>
        </p:nvSpPr>
        <p:spPr>
          <a:xfrm>
            <a:off x="3707447" y="8903918"/>
            <a:ext cx="13324800" cy="4002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Clr>
                <a:srgbClr val="000000"/>
              </a:buClr>
              <a:buFont typeface="Arial"/>
              <a:buNone/>
            </a:pPr>
            <a:r>
              <a:rPr lang="en-US" sz="2600">
                <a:latin typeface="Comfortaa"/>
                <a:ea typeface="Comfortaa"/>
                <a:cs typeface="Comfortaa"/>
                <a:sym typeface="Comfortaa"/>
              </a:rPr>
              <a:t>The design of risk score matrix - explanatory vs predictive model?</a:t>
            </a:r>
            <a:endParaRPr sz="1600">
              <a:latin typeface="Comfortaa"/>
              <a:ea typeface="Comfortaa"/>
              <a:cs typeface="Comfortaa"/>
              <a:sym typeface="Comfortaa"/>
            </a:endParaRPr>
          </a:p>
        </p:txBody>
      </p:sp>
      <p:pic>
        <p:nvPicPr>
          <p:cNvPr id="343" name="Google Shape;343;p16"/>
          <p:cNvPicPr preferRelativeResize="0"/>
          <p:nvPr/>
        </p:nvPicPr>
        <p:blipFill rotWithShape="1">
          <a:blip r:embed="rId3">
            <a:alphaModFix/>
          </a:blip>
          <a:srcRect b="0" l="0" r="0" t="0"/>
          <a:stretch/>
        </p:blipFill>
        <p:spPr>
          <a:xfrm>
            <a:off x="1255762" y="8556463"/>
            <a:ext cx="1941601" cy="10642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9800"/>
          </a:srgbClr>
        </a:solidFill>
      </p:bgPr>
    </p:bg>
    <p:spTree>
      <p:nvGrpSpPr>
        <p:cNvPr id="96" name="Shape 96"/>
        <p:cNvGrpSpPr/>
        <p:nvPr/>
      </p:nvGrpSpPr>
      <p:grpSpPr>
        <a:xfrm>
          <a:off x="0" y="0"/>
          <a:ext cx="0" cy="0"/>
          <a:chOff x="0" y="0"/>
          <a:chExt cx="0" cy="0"/>
        </a:xfrm>
      </p:grpSpPr>
      <p:sp>
        <p:nvSpPr>
          <p:cNvPr id="97" name="Google Shape;97;p2"/>
          <p:cNvSpPr/>
          <p:nvPr/>
        </p:nvSpPr>
        <p:spPr>
          <a:xfrm>
            <a:off x="0" y="0"/>
            <a:ext cx="6139800" cy="1028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2"/>
          <p:cNvPicPr preferRelativeResize="0"/>
          <p:nvPr/>
        </p:nvPicPr>
        <p:blipFill rotWithShape="1">
          <a:blip r:embed="rId3">
            <a:alphaModFix/>
          </a:blip>
          <a:srcRect b="0" l="0" r="0" t="0"/>
          <a:stretch/>
        </p:blipFill>
        <p:spPr>
          <a:xfrm>
            <a:off x="6615552" y="592524"/>
            <a:ext cx="828075" cy="828050"/>
          </a:xfrm>
          <a:prstGeom prst="rect">
            <a:avLst/>
          </a:prstGeom>
          <a:noFill/>
          <a:ln>
            <a:noFill/>
          </a:ln>
        </p:spPr>
      </p:pic>
      <p:sp>
        <p:nvSpPr>
          <p:cNvPr id="99" name="Google Shape;99;p2"/>
          <p:cNvSpPr txBox="1"/>
          <p:nvPr/>
        </p:nvSpPr>
        <p:spPr>
          <a:xfrm>
            <a:off x="620475" y="592525"/>
            <a:ext cx="56661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latin typeface="Merriweather"/>
                <a:ea typeface="Merriweather"/>
                <a:cs typeface="Merriweather"/>
                <a:sym typeface="Merriweather"/>
              </a:rPr>
              <a:t>Table of Content</a:t>
            </a:r>
            <a:endParaRPr sz="9000">
              <a:latin typeface="Merriweather"/>
              <a:ea typeface="Merriweather"/>
              <a:cs typeface="Merriweather"/>
              <a:sym typeface="Merriweather"/>
            </a:endParaRPr>
          </a:p>
        </p:txBody>
      </p:sp>
      <p:sp>
        <p:nvSpPr>
          <p:cNvPr id="100" name="Google Shape;100;p2"/>
          <p:cNvSpPr txBox="1"/>
          <p:nvPr/>
        </p:nvSpPr>
        <p:spPr>
          <a:xfrm>
            <a:off x="7690750" y="751125"/>
            <a:ext cx="10564500" cy="83658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US" sz="3500">
                <a:latin typeface="Merriweather"/>
                <a:ea typeface="Merriweather"/>
                <a:cs typeface="Merriweather"/>
                <a:sym typeface="Merriweather"/>
              </a:rPr>
              <a:t>Project Overview</a:t>
            </a:r>
            <a:endParaRPr sz="3500">
              <a:latin typeface="Merriweather"/>
              <a:ea typeface="Merriweather"/>
              <a:cs typeface="Merriweather"/>
              <a:sym typeface="Merriweather"/>
            </a:endParaRPr>
          </a:p>
          <a:p>
            <a:pPr indent="0" lvl="0" marL="0" marR="0" rtl="0" algn="l">
              <a:lnSpc>
                <a:spcPct val="200000"/>
              </a:lnSpc>
              <a:spcBef>
                <a:spcPts val="0"/>
              </a:spcBef>
              <a:spcAft>
                <a:spcPts val="0"/>
              </a:spcAft>
              <a:buNone/>
            </a:pPr>
            <a:r>
              <a:rPr lang="en-US" sz="3500">
                <a:latin typeface="Merriweather"/>
                <a:ea typeface="Merriweather"/>
                <a:cs typeface="Merriweather"/>
                <a:sym typeface="Merriweather"/>
              </a:rPr>
              <a:t>Data Cleaning </a:t>
            </a:r>
            <a:endParaRPr sz="3500">
              <a:latin typeface="Merriweather"/>
              <a:ea typeface="Merriweather"/>
              <a:cs typeface="Merriweather"/>
              <a:sym typeface="Merriweather"/>
            </a:endParaRPr>
          </a:p>
          <a:p>
            <a:pPr indent="0" lvl="0" marL="0" marR="0" rtl="0" algn="l">
              <a:lnSpc>
                <a:spcPct val="200000"/>
              </a:lnSpc>
              <a:spcBef>
                <a:spcPts val="0"/>
              </a:spcBef>
              <a:spcAft>
                <a:spcPts val="0"/>
              </a:spcAft>
              <a:buNone/>
            </a:pPr>
            <a:r>
              <a:rPr lang="en-US" sz="3500">
                <a:latin typeface="Merriweather"/>
                <a:ea typeface="Merriweather"/>
                <a:cs typeface="Merriweather"/>
                <a:sym typeface="Merriweather"/>
              </a:rPr>
              <a:t>Preliminary Insights</a:t>
            </a:r>
            <a:endParaRPr sz="3500">
              <a:latin typeface="Merriweather"/>
              <a:ea typeface="Merriweather"/>
              <a:cs typeface="Merriweather"/>
              <a:sym typeface="Merriweather"/>
            </a:endParaRPr>
          </a:p>
          <a:p>
            <a:pPr indent="-374650" lvl="0" marL="57150" rtl="0" algn="l">
              <a:lnSpc>
                <a:spcPct val="200000"/>
              </a:lnSpc>
              <a:spcBef>
                <a:spcPts val="300"/>
              </a:spcBef>
              <a:spcAft>
                <a:spcPts val="0"/>
              </a:spcAft>
              <a:buSzPts val="2300"/>
              <a:buFont typeface="Comfortaa"/>
              <a:buChar char="➔"/>
            </a:pPr>
            <a:r>
              <a:rPr lang="en-US" sz="2300">
                <a:latin typeface="Comfortaa"/>
                <a:ea typeface="Comfortaa"/>
                <a:cs typeface="Comfortaa"/>
                <a:sym typeface="Comfortaa"/>
              </a:rPr>
              <a:t>Does </a:t>
            </a:r>
            <a:r>
              <a:rPr b="1" lang="en-US" sz="2300">
                <a:highlight>
                  <a:srgbClr val="FFD0E0"/>
                </a:highlight>
                <a:latin typeface="Comfortaa"/>
                <a:ea typeface="Comfortaa"/>
                <a:cs typeface="Comfortaa"/>
                <a:sym typeface="Comfortaa"/>
              </a:rPr>
              <a:t>basic patient information</a:t>
            </a:r>
            <a:r>
              <a:rPr b="1" lang="en-US" sz="2300">
                <a:latin typeface="Comfortaa"/>
                <a:ea typeface="Comfortaa"/>
                <a:cs typeface="Comfortaa"/>
                <a:sym typeface="Comfortaa"/>
              </a:rPr>
              <a:t> </a:t>
            </a:r>
            <a:r>
              <a:rPr lang="en-US" sz="2300">
                <a:latin typeface="Comfortaa"/>
                <a:ea typeface="Comfortaa"/>
                <a:cs typeface="Comfortaa"/>
                <a:sym typeface="Comfortaa"/>
              </a:rPr>
              <a:t>affect ICU Admission?</a:t>
            </a:r>
            <a:endParaRPr sz="2300">
              <a:latin typeface="Comfortaa"/>
              <a:ea typeface="Comfortaa"/>
              <a:cs typeface="Comfortaa"/>
              <a:sym typeface="Comfortaa"/>
            </a:endParaRPr>
          </a:p>
          <a:p>
            <a:pPr indent="-374650" lvl="0" marL="57150" rtl="0" algn="l">
              <a:lnSpc>
                <a:spcPct val="200000"/>
              </a:lnSpc>
              <a:spcBef>
                <a:spcPts val="300"/>
              </a:spcBef>
              <a:spcAft>
                <a:spcPts val="0"/>
              </a:spcAft>
              <a:buSzPts val="2300"/>
              <a:buFont typeface="Comfortaa"/>
              <a:buChar char="➔"/>
            </a:pPr>
            <a:r>
              <a:rPr lang="en-US" sz="2300">
                <a:latin typeface="Comfortaa"/>
                <a:ea typeface="Comfortaa"/>
                <a:cs typeface="Comfortaa"/>
                <a:sym typeface="Comfortaa"/>
              </a:rPr>
              <a:t>How does </a:t>
            </a:r>
            <a:r>
              <a:rPr b="1" lang="en-US" sz="2300">
                <a:highlight>
                  <a:srgbClr val="FFD0E0"/>
                </a:highlight>
                <a:latin typeface="Comfortaa"/>
                <a:ea typeface="Comfortaa"/>
                <a:cs typeface="Comfortaa"/>
                <a:sym typeface="Comfortaa"/>
              </a:rPr>
              <a:t>time</a:t>
            </a:r>
            <a:r>
              <a:rPr lang="en-US" sz="2300">
                <a:latin typeface="Comfortaa"/>
                <a:ea typeface="Comfortaa"/>
                <a:cs typeface="Comfortaa"/>
                <a:sym typeface="Comfortaa"/>
              </a:rPr>
              <a:t> affect</a:t>
            </a:r>
            <a:r>
              <a:rPr lang="en-US" sz="2300">
                <a:latin typeface="Comfortaa"/>
                <a:ea typeface="Comfortaa"/>
                <a:cs typeface="Comfortaa"/>
                <a:sym typeface="Comfortaa"/>
                <a:extLst>
                  <a:ext uri="http://customooxmlschemas.google.com/">
                    <go:slidesCustomData xmlns:go="http://customooxmlschemas.google.com/" textRoundtripDataId="0"/>
                  </a:ext>
                </a:extLst>
              </a:rPr>
              <a:t> </a:t>
            </a:r>
            <a:r>
              <a:rPr lang="en-US" sz="2300">
                <a:latin typeface="Comfortaa"/>
                <a:ea typeface="Comfortaa"/>
                <a:cs typeface="Comfortaa"/>
                <a:sym typeface="Comfortaa"/>
              </a:rPr>
              <a:t>Medical Measurements</a:t>
            </a:r>
            <a:r>
              <a:rPr lang="en-US" sz="2300">
                <a:latin typeface="Comfortaa"/>
                <a:ea typeface="Comfortaa"/>
                <a:cs typeface="Comfortaa"/>
                <a:sym typeface="Comfortaa"/>
              </a:rPr>
              <a:t>?</a:t>
            </a:r>
            <a:endParaRPr sz="2300">
              <a:latin typeface="Comfortaa"/>
              <a:ea typeface="Comfortaa"/>
              <a:cs typeface="Comfortaa"/>
              <a:sym typeface="Comfortaa"/>
            </a:endParaRPr>
          </a:p>
          <a:p>
            <a:pPr indent="-374650" lvl="0" marL="57150" rtl="0" algn="l">
              <a:lnSpc>
                <a:spcPct val="200000"/>
              </a:lnSpc>
              <a:spcBef>
                <a:spcPts val="300"/>
              </a:spcBef>
              <a:spcAft>
                <a:spcPts val="0"/>
              </a:spcAft>
              <a:buSzPts val="2300"/>
              <a:buFont typeface="Comfortaa"/>
              <a:buChar char="➔"/>
            </a:pPr>
            <a:r>
              <a:rPr lang="en-US" sz="2300">
                <a:latin typeface="Comfortaa"/>
                <a:ea typeface="Comfortaa"/>
                <a:cs typeface="Comfortaa"/>
                <a:sym typeface="Comfortaa"/>
              </a:rPr>
              <a:t>Does the</a:t>
            </a:r>
            <a:r>
              <a:rPr b="1" lang="en-US" sz="2300">
                <a:latin typeface="Comfortaa"/>
                <a:ea typeface="Comfortaa"/>
                <a:cs typeface="Comfortaa"/>
                <a:sym typeface="Comfortaa"/>
              </a:rPr>
              <a:t> </a:t>
            </a:r>
            <a:r>
              <a:rPr b="1" lang="en-US" sz="2300">
                <a:highlight>
                  <a:srgbClr val="FFD0E0"/>
                </a:highlight>
                <a:latin typeface="Comfortaa"/>
                <a:ea typeface="Comfortaa"/>
                <a:cs typeface="Comfortaa"/>
                <a:sym typeface="Comfortaa"/>
              </a:rPr>
              <a:t>last medical measurement</a:t>
            </a:r>
            <a:r>
              <a:rPr b="1" lang="en-US" sz="2300">
                <a:latin typeface="Comfortaa"/>
                <a:ea typeface="Comfortaa"/>
                <a:cs typeface="Comfortaa"/>
                <a:sym typeface="Comfortaa"/>
              </a:rPr>
              <a:t> </a:t>
            </a:r>
            <a:r>
              <a:rPr lang="en-US" sz="2300">
                <a:latin typeface="Comfortaa"/>
                <a:ea typeface="Comfortaa"/>
                <a:cs typeface="Comfortaa"/>
                <a:sym typeface="Comfortaa"/>
              </a:rPr>
              <a:t>record help to predict ICU Admission?</a:t>
            </a:r>
            <a:endParaRPr sz="2300">
              <a:latin typeface="Comfortaa"/>
              <a:ea typeface="Comfortaa"/>
              <a:cs typeface="Comfortaa"/>
              <a:sym typeface="Comfortaa"/>
            </a:endParaRPr>
          </a:p>
          <a:p>
            <a:pPr indent="0" lvl="0" marL="0" rtl="0" algn="l">
              <a:lnSpc>
                <a:spcPct val="150000"/>
              </a:lnSpc>
              <a:spcBef>
                <a:spcPts val="300"/>
              </a:spcBef>
              <a:spcAft>
                <a:spcPts val="0"/>
              </a:spcAft>
              <a:buNone/>
            </a:pPr>
            <a:r>
              <a:t/>
            </a:r>
            <a:endParaRPr sz="2300">
              <a:latin typeface="Comfortaa"/>
              <a:ea typeface="Comfortaa"/>
              <a:cs typeface="Comfortaa"/>
              <a:sym typeface="Comfortaa"/>
            </a:endParaRPr>
          </a:p>
          <a:p>
            <a:pPr indent="0" lvl="0" marL="0" marR="0" rtl="0" algn="l">
              <a:lnSpc>
                <a:spcPct val="200000"/>
              </a:lnSpc>
              <a:spcBef>
                <a:spcPts val="0"/>
              </a:spcBef>
              <a:spcAft>
                <a:spcPts val="0"/>
              </a:spcAft>
              <a:buNone/>
            </a:pPr>
            <a:r>
              <a:rPr lang="en-US" sz="3500">
                <a:latin typeface="Merriweather"/>
                <a:ea typeface="Merriweather"/>
                <a:cs typeface="Merriweather"/>
                <a:sym typeface="Merriweather"/>
              </a:rPr>
              <a:t>Limitation &amp; Challenges</a:t>
            </a:r>
            <a:endParaRPr sz="3500">
              <a:latin typeface="Merriweather"/>
              <a:ea typeface="Merriweather"/>
              <a:cs typeface="Merriweather"/>
              <a:sym typeface="Merriweather"/>
            </a:endParaRPr>
          </a:p>
          <a:p>
            <a:pPr indent="0" lvl="0" marL="0" marR="0" rtl="0" algn="l">
              <a:lnSpc>
                <a:spcPct val="200000"/>
              </a:lnSpc>
              <a:spcBef>
                <a:spcPts val="0"/>
              </a:spcBef>
              <a:spcAft>
                <a:spcPts val="0"/>
              </a:spcAft>
              <a:buNone/>
            </a:pPr>
            <a:r>
              <a:rPr lang="en-US" sz="3500">
                <a:latin typeface="Merriweather"/>
                <a:ea typeface="Merriweather"/>
                <a:cs typeface="Merriweather"/>
                <a:sym typeface="Merriweather"/>
              </a:rPr>
              <a:t>Next Step</a:t>
            </a:r>
            <a:endParaRPr sz="3500">
              <a:latin typeface="Merriweather"/>
              <a:ea typeface="Merriweather"/>
              <a:cs typeface="Merriweather"/>
              <a:sym typeface="Merriweather"/>
            </a:endParaRPr>
          </a:p>
        </p:txBody>
      </p:sp>
      <p:pic>
        <p:nvPicPr>
          <p:cNvPr id="101" name="Google Shape;101;p2"/>
          <p:cNvPicPr preferRelativeResize="0"/>
          <p:nvPr/>
        </p:nvPicPr>
        <p:blipFill rotWithShape="1">
          <a:blip r:embed="rId3">
            <a:alphaModFix/>
          </a:blip>
          <a:srcRect b="0" l="0" r="0" t="0"/>
          <a:stretch/>
        </p:blipFill>
        <p:spPr>
          <a:xfrm>
            <a:off x="6615552" y="1691999"/>
            <a:ext cx="828075" cy="828050"/>
          </a:xfrm>
          <a:prstGeom prst="rect">
            <a:avLst/>
          </a:prstGeom>
          <a:noFill/>
          <a:ln>
            <a:noFill/>
          </a:ln>
        </p:spPr>
      </p:pic>
      <p:pic>
        <p:nvPicPr>
          <p:cNvPr id="102" name="Google Shape;102;p2"/>
          <p:cNvPicPr preferRelativeResize="0"/>
          <p:nvPr/>
        </p:nvPicPr>
        <p:blipFill rotWithShape="1">
          <a:blip r:embed="rId3">
            <a:alphaModFix/>
          </a:blip>
          <a:srcRect b="0" l="0" r="0" t="0"/>
          <a:stretch/>
        </p:blipFill>
        <p:spPr>
          <a:xfrm>
            <a:off x="6615552" y="2791474"/>
            <a:ext cx="828075" cy="828050"/>
          </a:xfrm>
          <a:prstGeom prst="rect">
            <a:avLst/>
          </a:prstGeom>
          <a:noFill/>
          <a:ln>
            <a:noFill/>
          </a:ln>
        </p:spPr>
      </p:pic>
      <p:pic>
        <p:nvPicPr>
          <p:cNvPr id="103" name="Google Shape;103;p2"/>
          <p:cNvPicPr preferRelativeResize="0"/>
          <p:nvPr/>
        </p:nvPicPr>
        <p:blipFill rotWithShape="1">
          <a:blip r:embed="rId3">
            <a:alphaModFix/>
          </a:blip>
          <a:srcRect b="0" l="0" r="0" t="0"/>
          <a:stretch/>
        </p:blipFill>
        <p:spPr>
          <a:xfrm>
            <a:off x="6615552" y="7250499"/>
            <a:ext cx="828075" cy="828050"/>
          </a:xfrm>
          <a:prstGeom prst="rect">
            <a:avLst/>
          </a:prstGeom>
          <a:noFill/>
          <a:ln>
            <a:noFill/>
          </a:ln>
        </p:spPr>
      </p:pic>
      <p:pic>
        <p:nvPicPr>
          <p:cNvPr id="104" name="Google Shape;104;p2"/>
          <p:cNvPicPr preferRelativeResize="0"/>
          <p:nvPr/>
        </p:nvPicPr>
        <p:blipFill rotWithShape="1">
          <a:blip r:embed="rId3">
            <a:alphaModFix/>
          </a:blip>
          <a:srcRect b="0" l="0" r="0" t="0"/>
          <a:stretch/>
        </p:blipFill>
        <p:spPr>
          <a:xfrm>
            <a:off x="6615552" y="8345724"/>
            <a:ext cx="828075" cy="828050"/>
          </a:xfrm>
          <a:prstGeom prst="rect">
            <a:avLst/>
          </a:prstGeom>
          <a:noFill/>
          <a:ln>
            <a:noFill/>
          </a:ln>
        </p:spPr>
      </p:pic>
      <p:pic>
        <p:nvPicPr>
          <p:cNvPr id="105" name="Google Shape;105;p2"/>
          <p:cNvPicPr preferRelativeResize="0"/>
          <p:nvPr/>
        </p:nvPicPr>
        <p:blipFill>
          <a:blip r:embed="rId4">
            <a:alphaModFix/>
          </a:blip>
          <a:stretch>
            <a:fillRect/>
          </a:stretch>
        </p:blipFill>
        <p:spPr>
          <a:xfrm>
            <a:off x="963550" y="6155275"/>
            <a:ext cx="3018500" cy="3018500"/>
          </a:xfrm>
          <a:prstGeom prst="rect">
            <a:avLst/>
          </a:prstGeom>
          <a:noFill/>
          <a:ln>
            <a:noFill/>
          </a:ln>
        </p:spPr>
      </p:pic>
      <p:sp>
        <p:nvSpPr>
          <p:cNvPr id="106" name="Google Shape;106;p2"/>
          <p:cNvSpPr txBox="1"/>
          <p:nvPr/>
        </p:nvSpPr>
        <p:spPr>
          <a:xfrm>
            <a:off x="620475" y="3363025"/>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sp>
        <p:nvSpPr>
          <p:cNvPr id="348" name="Google Shape;348;p13"/>
          <p:cNvSpPr/>
          <p:nvPr/>
        </p:nvSpPr>
        <p:spPr>
          <a:xfrm>
            <a:off x="-9150" y="0"/>
            <a:ext cx="9122100" cy="1028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txBox="1"/>
          <p:nvPr/>
        </p:nvSpPr>
        <p:spPr>
          <a:xfrm>
            <a:off x="3833500" y="6831075"/>
            <a:ext cx="3999300" cy="1451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4100">
                <a:latin typeface="Merriweather"/>
                <a:ea typeface="Merriweather"/>
                <a:cs typeface="Merriweather"/>
                <a:sym typeface="Merriweather"/>
              </a:rPr>
              <a:t>Data Collection Process</a:t>
            </a:r>
            <a:endParaRPr sz="2500">
              <a:latin typeface="Merriweather"/>
              <a:ea typeface="Merriweather"/>
              <a:cs typeface="Merriweather"/>
              <a:sym typeface="Merriweather"/>
            </a:endParaRPr>
          </a:p>
        </p:txBody>
      </p:sp>
      <p:sp>
        <p:nvSpPr>
          <p:cNvPr id="350" name="Google Shape;350;p13"/>
          <p:cNvSpPr txBox="1"/>
          <p:nvPr/>
        </p:nvSpPr>
        <p:spPr>
          <a:xfrm>
            <a:off x="3833493" y="3311775"/>
            <a:ext cx="3566100" cy="22410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4100">
                <a:latin typeface="Merriweather"/>
                <a:ea typeface="Merriweather"/>
                <a:cs typeface="Merriweather"/>
                <a:sym typeface="Merriweather"/>
              </a:rPr>
              <a:t>Statistical </a:t>
            </a:r>
            <a:endParaRPr sz="4100">
              <a:latin typeface="Merriweather"/>
              <a:ea typeface="Merriweather"/>
              <a:cs typeface="Merriweather"/>
              <a:sym typeface="Merriweather"/>
            </a:endParaRPr>
          </a:p>
          <a:p>
            <a:pPr indent="0" lvl="0" marL="0" marR="0" rtl="0" algn="l">
              <a:lnSpc>
                <a:spcPct val="130000"/>
              </a:lnSpc>
              <a:spcBef>
                <a:spcPts val="0"/>
              </a:spcBef>
              <a:spcAft>
                <a:spcPts val="0"/>
              </a:spcAft>
              <a:buNone/>
            </a:pPr>
            <a:r>
              <a:rPr lang="en-US" sz="4100">
                <a:latin typeface="Merriweather"/>
                <a:ea typeface="Merriweather"/>
                <a:cs typeface="Merriweather"/>
                <a:sym typeface="Merriweather"/>
              </a:rPr>
              <a:t>Models</a:t>
            </a:r>
            <a:endParaRPr sz="4100">
              <a:latin typeface="Merriweather"/>
              <a:ea typeface="Merriweather"/>
              <a:cs typeface="Merriweather"/>
              <a:sym typeface="Merriweather"/>
            </a:endParaRPr>
          </a:p>
          <a:p>
            <a:pPr indent="0" lvl="0" marL="457200" marR="0" rtl="0" algn="l">
              <a:lnSpc>
                <a:spcPct val="130000"/>
              </a:lnSpc>
              <a:spcBef>
                <a:spcPts val="0"/>
              </a:spcBef>
              <a:spcAft>
                <a:spcPts val="0"/>
              </a:spcAft>
              <a:buNone/>
            </a:pPr>
            <a:r>
              <a:t/>
            </a:r>
            <a:endParaRPr sz="3900">
              <a:latin typeface="Merriweather"/>
              <a:ea typeface="Merriweather"/>
              <a:cs typeface="Merriweather"/>
              <a:sym typeface="Merriweather"/>
            </a:endParaRPr>
          </a:p>
        </p:txBody>
      </p:sp>
      <p:sp>
        <p:nvSpPr>
          <p:cNvPr id="351" name="Google Shape;351;p13"/>
          <p:cNvSpPr txBox="1"/>
          <p:nvPr/>
        </p:nvSpPr>
        <p:spPr>
          <a:xfrm>
            <a:off x="939575" y="235375"/>
            <a:ext cx="13537500" cy="1874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5200">
                <a:latin typeface="Merriweather"/>
                <a:ea typeface="Merriweather"/>
                <a:cs typeface="Merriweather"/>
                <a:sym typeface="Merriweather"/>
              </a:rPr>
              <a:t>Part 5:</a:t>
            </a:r>
            <a:endParaRPr sz="5200">
              <a:latin typeface="Merriweather"/>
              <a:ea typeface="Merriweather"/>
              <a:cs typeface="Merriweather"/>
              <a:sym typeface="Merriweather"/>
            </a:endParaRPr>
          </a:p>
          <a:p>
            <a:pPr indent="0" lvl="0" marL="0" marR="0" rtl="0" algn="l">
              <a:lnSpc>
                <a:spcPct val="115000"/>
              </a:lnSpc>
              <a:spcBef>
                <a:spcPts val="0"/>
              </a:spcBef>
              <a:spcAft>
                <a:spcPts val="0"/>
              </a:spcAft>
              <a:buNone/>
            </a:pPr>
            <a:r>
              <a:rPr lang="en-US" sz="6200">
                <a:latin typeface="Merriweather"/>
                <a:ea typeface="Merriweather"/>
                <a:cs typeface="Merriweather"/>
                <a:sym typeface="Merriweather"/>
              </a:rPr>
              <a:t>NEXT STEPS</a:t>
            </a:r>
            <a:endParaRPr sz="2000">
              <a:latin typeface="Merriweather"/>
              <a:ea typeface="Merriweather"/>
              <a:cs typeface="Merriweather"/>
              <a:sym typeface="Merriweather"/>
            </a:endParaRPr>
          </a:p>
        </p:txBody>
      </p:sp>
      <p:sp>
        <p:nvSpPr>
          <p:cNvPr id="352" name="Google Shape;352;p13"/>
          <p:cNvSpPr txBox="1"/>
          <p:nvPr/>
        </p:nvSpPr>
        <p:spPr>
          <a:xfrm>
            <a:off x="870500" y="1913475"/>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pic>
        <p:nvPicPr>
          <p:cNvPr id="353" name="Google Shape;353;p13"/>
          <p:cNvPicPr preferRelativeResize="0"/>
          <p:nvPr/>
        </p:nvPicPr>
        <p:blipFill rotWithShape="1">
          <a:blip r:embed="rId3">
            <a:alphaModFix/>
          </a:blip>
          <a:srcRect b="0" l="0" r="0" t="0"/>
          <a:stretch/>
        </p:blipFill>
        <p:spPr>
          <a:xfrm>
            <a:off x="870503" y="3264900"/>
            <a:ext cx="1936658" cy="1528200"/>
          </a:xfrm>
          <a:prstGeom prst="rect">
            <a:avLst/>
          </a:prstGeom>
          <a:noFill/>
          <a:ln>
            <a:noFill/>
          </a:ln>
        </p:spPr>
      </p:pic>
      <p:sp>
        <p:nvSpPr>
          <p:cNvPr id="354" name="Google Shape;354;p13"/>
          <p:cNvSpPr txBox="1"/>
          <p:nvPr/>
        </p:nvSpPr>
        <p:spPr>
          <a:xfrm>
            <a:off x="9928875" y="2890038"/>
            <a:ext cx="8993700" cy="2277900"/>
          </a:xfrm>
          <a:prstGeom prst="rect">
            <a:avLst/>
          </a:prstGeom>
          <a:noFill/>
          <a:ln>
            <a:noFill/>
          </a:ln>
        </p:spPr>
        <p:txBody>
          <a:bodyPr anchorCtr="0" anchor="t" bIns="91425" lIns="91425" spcFirstLastPara="1" rIns="91425" wrap="square" tIns="91425">
            <a:spAutoFit/>
          </a:bodyPr>
          <a:lstStyle/>
          <a:p>
            <a:pPr indent="-444500" lvl="0" marL="457200" rtl="0" algn="l">
              <a:lnSpc>
                <a:spcPct val="150000"/>
              </a:lnSpc>
              <a:spcBef>
                <a:spcPts val="0"/>
              </a:spcBef>
              <a:spcAft>
                <a:spcPts val="0"/>
              </a:spcAft>
              <a:buClr>
                <a:schemeClr val="dk1"/>
              </a:buClr>
              <a:buSzPts val="3400"/>
              <a:buFont typeface="Merriweather"/>
              <a:buChar char="-"/>
            </a:pPr>
            <a:r>
              <a:rPr lang="en-US" sz="3400">
                <a:solidFill>
                  <a:schemeClr val="dk1"/>
                </a:solidFill>
                <a:latin typeface="Merriweather"/>
                <a:ea typeface="Merriweather"/>
                <a:cs typeface="Merriweather"/>
                <a:sym typeface="Merriweather"/>
              </a:rPr>
              <a:t>Time Series model</a:t>
            </a:r>
            <a:endParaRPr sz="3400">
              <a:solidFill>
                <a:schemeClr val="dk1"/>
              </a:solidFill>
              <a:latin typeface="Merriweather"/>
              <a:ea typeface="Merriweather"/>
              <a:cs typeface="Merriweather"/>
              <a:sym typeface="Merriweather"/>
            </a:endParaRPr>
          </a:p>
          <a:p>
            <a:pPr indent="-444500" lvl="0" marL="457200" rtl="0" algn="l">
              <a:lnSpc>
                <a:spcPct val="150000"/>
              </a:lnSpc>
              <a:spcBef>
                <a:spcPts val="0"/>
              </a:spcBef>
              <a:spcAft>
                <a:spcPts val="0"/>
              </a:spcAft>
              <a:buClr>
                <a:schemeClr val="dk1"/>
              </a:buClr>
              <a:buSzPts val="3400"/>
              <a:buFont typeface="Merriweather"/>
              <a:buChar char="-"/>
            </a:pPr>
            <a:r>
              <a:rPr lang="en-US" sz="3400">
                <a:solidFill>
                  <a:schemeClr val="dk1"/>
                </a:solidFill>
                <a:latin typeface="Merriweather"/>
                <a:ea typeface="Merriweather"/>
                <a:cs typeface="Merriweather"/>
                <a:sym typeface="Merriweather"/>
              </a:rPr>
              <a:t>Survivor Analysis</a:t>
            </a:r>
            <a:endParaRPr sz="3400">
              <a:solidFill>
                <a:schemeClr val="dk1"/>
              </a:solidFill>
              <a:latin typeface="Merriweather"/>
              <a:ea typeface="Merriweather"/>
              <a:cs typeface="Merriweather"/>
              <a:sym typeface="Merriweather"/>
            </a:endParaRPr>
          </a:p>
          <a:p>
            <a:pPr indent="-444500" lvl="0" marL="457200" rtl="0" algn="l">
              <a:lnSpc>
                <a:spcPct val="150000"/>
              </a:lnSpc>
              <a:spcBef>
                <a:spcPts val="0"/>
              </a:spcBef>
              <a:spcAft>
                <a:spcPts val="0"/>
              </a:spcAft>
              <a:buClr>
                <a:schemeClr val="dk1"/>
              </a:buClr>
              <a:buSzPts val="3400"/>
              <a:buFont typeface="Merriweather"/>
              <a:buChar char="-"/>
            </a:pPr>
            <a:r>
              <a:rPr lang="en-US" sz="3400">
                <a:solidFill>
                  <a:schemeClr val="dk1"/>
                </a:solidFill>
                <a:latin typeface="Merriweather"/>
                <a:ea typeface="Merriweather"/>
                <a:cs typeface="Merriweather"/>
                <a:sym typeface="Merriweather"/>
              </a:rPr>
              <a:t>Machine Learning Model</a:t>
            </a:r>
            <a:endParaRPr/>
          </a:p>
        </p:txBody>
      </p:sp>
      <p:pic>
        <p:nvPicPr>
          <p:cNvPr id="355" name="Google Shape;355;p13"/>
          <p:cNvPicPr preferRelativeResize="0"/>
          <p:nvPr/>
        </p:nvPicPr>
        <p:blipFill rotWithShape="1">
          <a:blip r:embed="rId4">
            <a:alphaModFix/>
          </a:blip>
          <a:srcRect b="0" l="0" r="0" t="0"/>
          <a:stretch/>
        </p:blipFill>
        <p:spPr>
          <a:xfrm>
            <a:off x="939579" y="6483975"/>
            <a:ext cx="1798500" cy="1798500"/>
          </a:xfrm>
          <a:prstGeom prst="rect">
            <a:avLst/>
          </a:prstGeom>
          <a:noFill/>
          <a:ln>
            <a:noFill/>
          </a:ln>
        </p:spPr>
      </p:pic>
      <p:pic>
        <p:nvPicPr>
          <p:cNvPr id="356" name="Google Shape;356;p13"/>
          <p:cNvPicPr preferRelativeResize="0"/>
          <p:nvPr/>
        </p:nvPicPr>
        <p:blipFill rotWithShape="1">
          <a:blip r:embed="rId5">
            <a:alphaModFix/>
          </a:blip>
          <a:srcRect b="11164" l="0" r="0" t="19960"/>
          <a:stretch/>
        </p:blipFill>
        <p:spPr>
          <a:xfrm>
            <a:off x="9112950" y="6111949"/>
            <a:ext cx="9167750" cy="4175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360" name="Shape 360"/>
        <p:cNvGrpSpPr/>
        <p:nvPr/>
      </p:nvGrpSpPr>
      <p:grpSpPr>
        <a:xfrm>
          <a:off x="0" y="0"/>
          <a:ext cx="0" cy="0"/>
          <a:chOff x="0" y="0"/>
          <a:chExt cx="0" cy="0"/>
        </a:xfrm>
      </p:grpSpPr>
      <p:pic>
        <p:nvPicPr>
          <p:cNvPr id="361" name="Google Shape;361;p22"/>
          <p:cNvPicPr preferRelativeResize="0"/>
          <p:nvPr/>
        </p:nvPicPr>
        <p:blipFill rotWithShape="1">
          <a:blip r:embed="rId3">
            <a:alphaModFix/>
          </a:blip>
          <a:srcRect b="0" l="0" r="0" t="0"/>
          <a:stretch/>
        </p:blipFill>
        <p:spPr>
          <a:xfrm rot="2071154">
            <a:off x="-9437504" y="810679"/>
            <a:ext cx="18085189" cy="21658909"/>
          </a:xfrm>
          <a:prstGeom prst="rect">
            <a:avLst/>
          </a:prstGeom>
          <a:noFill/>
          <a:ln>
            <a:noFill/>
          </a:ln>
        </p:spPr>
      </p:pic>
      <p:pic>
        <p:nvPicPr>
          <p:cNvPr id="362" name="Google Shape;362;p22"/>
          <p:cNvPicPr preferRelativeResize="0"/>
          <p:nvPr/>
        </p:nvPicPr>
        <p:blipFill rotWithShape="1">
          <a:blip r:embed="rId4">
            <a:alphaModFix/>
          </a:blip>
          <a:srcRect b="0" l="0" r="0" t="0"/>
          <a:stretch/>
        </p:blipFill>
        <p:spPr>
          <a:xfrm>
            <a:off x="7873001" y="-7181960"/>
            <a:ext cx="15350424" cy="15350424"/>
          </a:xfrm>
          <a:prstGeom prst="rect">
            <a:avLst/>
          </a:prstGeom>
          <a:noFill/>
          <a:ln>
            <a:noFill/>
          </a:ln>
        </p:spPr>
      </p:pic>
      <p:sp>
        <p:nvSpPr>
          <p:cNvPr id="363" name="Google Shape;363;p22"/>
          <p:cNvSpPr txBox="1"/>
          <p:nvPr/>
        </p:nvSpPr>
        <p:spPr>
          <a:xfrm>
            <a:off x="317400" y="2949559"/>
            <a:ext cx="17653200" cy="2882700"/>
          </a:xfrm>
          <a:prstGeom prst="rect">
            <a:avLst/>
          </a:prstGeom>
          <a:noFill/>
          <a:ln>
            <a:noFill/>
          </a:ln>
        </p:spPr>
        <p:txBody>
          <a:bodyPr anchorCtr="0" anchor="t" bIns="0" lIns="0" spcFirstLastPara="1" rIns="0" wrap="square" tIns="0">
            <a:spAutoFit/>
          </a:bodyPr>
          <a:lstStyle/>
          <a:p>
            <a:pPr indent="0" lvl="0" marL="0" marR="0" rtl="0" algn="ctr">
              <a:lnSpc>
                <a:spcPct val="200000"/>
              </a:lnSpc>
              <a:spcBef>
                <a:spcPts val="0"/>
              </a:spcBef>
              <a:spcAft>
                <a:spcPts val="0"/>
              </a:spcAft>
              <a:buNone/>
            </a:pPr>
            <a:r>
              <a:rPr lang="en-US" sz="6043">
                <a:latin typeface="Merriweather"/>
                <a:ea typeface="Merriweather"/>
                <a:cs typeface="Merriweather"/>
                <a:sym typeface="Merriweather"/>
              </a:rPr>
              <a:t>Thank you for listening :)</a:t>
            </a:r>
            <a:endParaRPr sz="6043">
              <a:latin typeface="Merriweather"/>
              <a:ea typeface="Merriweather"/>
              <a:cs typeface="Merriweather"/>
              <a:sym typeface="Merriweather"/>
            </a:endParaRPr>
          </a:p>
          <a:p>
            <a:pPr indent="0" lvl="0" marL="0" marR="0" rtl="0" algn="ctr">
              <a:lnSpc>
                <a:spcPct val="200000"/>
              </a:lnSpc>
              <a:spcBef>
                <a:spcPts val="0"/>
              </a:spcBef>
              <a:spcAft>
                <a:spcPts val="0"/>
              </a:spcAft>
              <a:buNone/>
            </a:pPr>
            <a:r>
              <a:rPr lang="en-US" sz="6643">
                <a:latin typeface="Merriweather"/>
                <a:ea typeface="Merriweather"/>
                <a:cs typeface="Merriweather"/>
                <a:sym typeface="Merriweather"/>
              </a:rPr>
              <a:t>Any Questions?</a:t>
            </a:r>
            <a:endParaRPr sz="6643">
              <a:latin typeface="Merriweather"/>
              <a:ea typeface="Merriweather"/>
              <a:cs typeface="Merriweather"/>
              <a:sym typeface="Merriweather"/>
            </a:endParaRPr>
          </a:p>
        </p:txBody>
      </p:sp>
      <p:grpSp>
        <p:nvGrpSpPr>
          <p:cNvPr id="364" name="Google Shape;364;p22"/>
          <p:cNvGrpSpPr/>
          <p:nvPr/>
        </p:nvGrpSpPr>
        <p:grpSpPr>
          <a:xfrm>
            <a:off x="7537318" y="856573"/>
            <a:ext cx="3213307" cy="846675"/>
            <a:chOff x="0" y="-5"/>
            <a:chExt cx="4284409" cy="1128900"/>
          </a:xfrm>
        </p:grpSpPr>
        <p:sp>
          <p:nvSpPr>
            <p:cNvPr id="365" name="Google Shape;365;p22"/>
            <p:cNvSpPr txBox="1"/>
            <p:nvPr/>
          </p:nvSpPr>
          <p:spPr>
            <a:xfrm>
              <a:off x="1189609" y="-5"/>
              <a:ext cx="3094800" cy="112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500">
                  <a:latin typeface="Comfortaa"/>
                  <a:ea typeface="Comfortaa"/>
                  <a:cs typeface="Comfortaa"/>
                  <a:sym typeface="Comfortaa"/>
                </a:rPr>
                <a:t>STA490 ICU Pod C</a:t>
              </a:r>
              <a:endParaRPr>
                <a:latin typeface="Comfortaa"/>
                <a:ea typeface="Comfortaa"/>
                <a:cs typeface="Comfortaa"/>
                <a:sym typeface="Comfortaa"/>
              </a:endParaRPr>
            </a:p>
          </p:txBody>
        </p:sp>
        <p:pic>
          <p:nvPicPr>
            <p:cNvPr id="366" name="Google Shape;366;p22"/>
            <p:cNvPicPr preferRelativeResize="0"/>
            <p:nvPr/>
          </p:nvPicPr>
          <p:blipFill rotWithShape="1">
            <a:blip r:embed="rId5">
              <a:alphaModFix/>
            </a:blip>
            <a:srcRect b="0" l="0" r="0" t="0"/>
            <a:stretch/>
          </p:blipFill>
          <p:spPr>
            <a:xfrm>
              <a:off x="0" y="189751"/>
              <a:ext cx="944010" cy="710582"/>
            </a:xfrm>
            <a:prstGeom prst="rect">
              <a:avLst/>
            </a:prstGeom>
            <a:noFill/>
            <a:ln>
              <a:noFill/>
            </a:ln>
          </p:spPr>
        </p:pic>
      </p:grpSp>
      <p:sp>
        <p:nvSpPr>
          <p:cNvPr id="367" name="Google Shape;367;p22"/>
          <p:cNvSpPr txBox="1"/>
          <p:nvPr/>
        </p:nvSpPr>
        <p:spPr>
          <a:xfrm rot="488137">
            <a:off x="11195503" y="7539415"/>
            <a:ext cx="2202567" cy="320166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600">
                <a:latin typeface="Comfortaa"/>
                <a:ea typeface="Comfortaa"/>
                <a:cs typeface="Comfortaa"/>
                <a:sym typeface="Comfortaa"/>
              </a:rPr>
              <a:t>?</a:t>
            </a:r>
            <a:endParaRPr sz="196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8"/>
          <p:cNvSpPr/>
          <p:nvPr/>
        </p:nvSpPr>
        <p:spPr>
          <a:xfrm>
            <a:off x="-9150" y="0"/>
            <a:ext cx="18306300" cy="448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txBox="1"/>
          <p:nvPr/>
        </p:nvSpPr>
        <p:spPr>
          <a:xfrm>
            <a:off x="514350" y="424363"/>
            <a:ext cx="8115300" cy="2770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Part 1:</a:t>
            </a:r>
            <a:endParaRPr sz="7200">
              <a:latin typeface="Merriweather"/>
              <a:ea typeface="Merriweather"/>
              <a:cs typeface="Merriweather"/>
              <a:sym typeface="Merriweather"/>
            </a:endParaRPr>
          </a:p>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Project Overview</a:t>
            </a:r>
            <a:endParaRPr>
              <a:latin typeface="Merriweather"/>
              <a:ea typeface="Merriweather"/>
              <a:cs typeface="Merriweather"/>
              <a:sym typeface="Merriweather"/>
            </a:endParaRPr>
          </a:p>
        </p:txBody>
      </p:sp>
      <p:sp>
        <p:nvSpPr>
          <p:cNvPr id="113" name="Google Shape;113;p8"/>
          <p:cNvSpPr txBox="1"/>
          <p:nvPr/>
        </p:nvSpPr>
        <p:spPr>
          <a:xfrm>
            <a:off x="9924375" y="1386093"/>
            <a:ext cx="8115300" cy="569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700">
                <a:latin typeface="Comfortaa"/>
                <a:ea typeface="Comfortaa"/>
                <a:cs typeface="Comfortaa"/>
                <a:sym typeface="Comfortaa"/>
              </a:rPr>
              <a:t>What is our purpose?</a:t>
            </a:r>
            <a:endParaRPr sz="1600">
              <a:latin typeface="Comfortaa"/>
              <a:ea typeface="Comfortaa"/>
              <a:cs typeface="Comfortaa"/>
              <a:sym typeface="Comfortaa"/>
            </a:endParaRPr>
          </a:p>
        </p:txBody>
      </p:sp>
      <p:sp>
        <p:nvSpPr>
          <p:cNvPr id="114" name="Google Shape;114;p8"/>
          <p:cNvSpPr/>
          <p:nvPr/>
        </p:nvSpPr>
        <p:spPr>
          <a:xfrm>
            <a:off x="9260450" y="4931400"/>
            <a:ext cx="7411500" cy="41256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txBox="1"/>
          <p:nvPr/>
        </p:nvSpPr>
        <p:spPr>
          <a:xfrm>
            <a:off x="9387974" y="5716375"/>
            <a:ext cx="9188100" cy="2940000"/>
          </a:xfrm>
          <a:prstGeom prst="rect">
            <a:avLst/>
          </a:prstGeom>
          <a:noFill/>
          <a:ln>
            <a:noFill/>
          </a:ln>
        </p:spPr>
        <p:txBody>
          <a:bodyPr anchorCtr="0" anchor="t" bIns="0" lIns="0" spcFirstLastPara="1" rIns="0" wrap="square" tIns="0">
            <a:spAutoFit/>
          </a:bodyPr>
          <a:lstStyle/>
          <a:p>
            <a:pPr indent="-393700" lvl="0" marL="457200" marR="0" rtl="0" algn="l">
              <a:lnSpc>
                <a:spcPct val="200000"/>
              </a:lnSpc>
              <a:spcBef>
                <a:spcPts val="0"/>
              </a:spcBef>
              <a:spcAft>
                <a:spcPts val="0"/>
              </a:spcAft>
              <a:buSzPts val="2600"/>
              <a:buFont typeface="Comfortaa"/>
              <a:buAutoNum type="arabicPeriod"/>
            </a:pPr>
            <a:r>
              <a:rPr lang="en-US" sz="2600">
                <a:latin typeface="Comfortaa"/>
                <a:ea typeface="Comfortaa"/>
                <a:cs typeface="Comfortaa"/>
                <a:sym typeface="Comfortaa"/>
              </a:rPr>
              <a:t>What is</a:t>
            </a:r>
            <a:r>
              <a:rPr b="1" lang="en-US" sz="2600">
                <a:latin typeface="Comfortaa"/>
                <a:ea typeface="Comfortaa"/>
                <a:cs typeface="Comfortaa"/>
                <a:sym typeface="Comfortaa"/>
              </a:rPr>
              <a:t> </a:t>
            </a:r>
            <a:r>
              <a:rPr b="1" lang="en-US" sz="2600">
                <a:highlight>
                  <a:srgbClr val="D1E2F4"/>
                </a:highlight>
                <a:latin typeface="Comfortaa"/>
                <a:ea typeface="Comfortaa"/>
                <a:cs typeface="Comfortaa"/>
                <a:sym typeface="Comfortaa"/>
              </a:rPr>
              <a:t>ICU</a:t>
            </a:r>
            <a:r>
              <a:rPr lang="en-US" sz="2600">
                <a:latin typeface="Comfortaa"/>
                <a:ea typeface="Comfortaa"/>
                <a:cs typeface="Comfortaa"/>
                <a:sym typeface="Comfortaa"/>
              </a:rPr>
              <a:t>?</a:t>
            </a:r>
            <a:endParaRPr sz="1000">
              <a:latin typeface="Comfortaa"/>
              <a:ea typeface="Comfortaa"/>
              <a:cs typeface="Comfortaa"/>
              <a:sym typeface="Comfortaa"/>
            </a:endParaRPr>
          </a:p>
          <a:p>
            <a:pPr indent="-393700" lvl="0" marL="457200" marR="0" rtl="0" algn="l">
              <a:lnSpc>
                <a:spcPct val="200000"/>
              </a:lnSpc>
              <a:spcBef>
                <a:spcPts val="0"/>
              </a:spcBef>
              <a:spcAft>
                <a:spcPts val="0"/>
              </a:spcAft>
              <a:buSzPts val="2600"/>
              <a:buFont typeface="Comfortaa"/>
              <a:buAutoNum type="arabicPeriod"/>
            </a:pPr>
            <a:r>
              <a:rPr lang="en-US" sz="2600">
                <a:latin typeface="Comfortaa"/>
                <a:ea typeface="Comfortaa"/>
                <a:cs typeface="Comfortaa"/>
                <a:sym typeface="Comfortaa"/>
              </a:rPr>
              <a:t>What is </a:t>
            </a:r>
            <a:r>
              <a:rPr b="1" lang="en-US" sz="2600">
                <a:highlight>
                  <a:srgbClr val="D1E2F4"/>
                </a:highlight>
                <a:latin typeface="Comfortaa"/>
                <a:ea typeface="Comfortaa"/>
                <a:cs typeface="Comfortaa"/>
                <a:sym typeface="Comfortaa"/>
              </a:rPr>
              <a:t>risk score</a:t>
            </a:r>
            <a:r>
              <a:rPr lang="en-US" sz="2600">
                <a:latin typeface="Comfortaa"/>
                <a:ea typeface="Comfortaa"/>
                <a:cs typeface="Comfortaa"/>
                <a:sym typeface="Comfortaa"/>
              </a:rPr>
              <a:t> and why do we care?</a:t>
            </a:r>
            <a:r>
              <a:rPr i="0" lang="en-US" sz="2600" u="none" cap="none" strike="noStrike">
                <a:solidFill>
                  <a:srgbClr val="000000"/>
                </a:solidFill>
                <a:latin typeface="Comfortaa"/>
                <a:ea typeface="Comfortaa"/>
                <a:cs typeface="Comfortaa"/>
                <a:sym typeface="Comfortaa"/>
              </a:rPr>
              <a:t> </a:t>
            </a:r>
            <a:endParaRPr sz="1000">
              <a:latin typeface="Comfortaa"/>
              <a:ea typeface="Comfortaa"/>
              <a:cs typeface="Comfortaa"/>
              <a:sym typeface="Comfortaa"/>
            </a:endParaRPr>
          </a:p>
          <a:p>
            <a:pPr indent="-393700" lvl="0" marL="457200" marR="0" rtl="0" algn="l">
              <a:lnSpc>
                <a:spcPct val="200000"/>
              </a:lnSpc>
              <a:spcBef>
                <a:spcPts val="0"/>
              </a:spcBef>
              <a:spcAft>
                <a:spcPts val="0"/>
              </a:spcAft>
              <a:buSzPts val="2600"/>
              <a:buFont typeface="Comfortaa"/>
              <a:buAutoNum type="arabicPeriod"/>
            </a:pPr>
            <a:r>
              <a:rPr lang="en-US" sz="2600">
                <a:latin typeface="Comfortaa"/>
                <a:ea typeface="Comfortaa"/>
                <a:cs typeface="Comfortaa"/>
                <a:sym typeface="Comfortaa"/>
              </a:rPr>
              <a:t>Our main </a:t>
            </a:r>
            <a:r>
              <a:rPr b="1" lang="en-US" sz="2600">
                <a:highlight>
                  <a:srgbClr val="D1E2F4"/>
                </a:highlight>
                <a:latin typeface="Comfortaa"/>
                <a:ea typeface="Comfortaa"/>
                <a:cs typeface="Comfortaa"/>
                <a:sym typeface="Comfortaa"/>
              </a:rPr>
              <a:t>research questions</a:t>
            </a:r>
            <a:endParaRPr b="1" sz="1000">
              <a:highlight>
                <a:srgbClr val="D1E2F4"/>
              </a:highlight>
              <a:latin typeface="Comfortaa"/>
              <a:ea typeface="Comfortaa"/>
              <a:cs typeface="Comfortaa"/>
              <a:sym typeface="Comfortaa"/>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pic>
        <p:nvPicPr>
          <p:cNvPr id="116" name="Google Shape;116;p8"/>
          <p:cNvPicPr preferRelativeResize="0"/>
          <p:nvPr/>
        </p:nvPicPr>
        <p:blipFill>
          <a:blip r:embed="rId3">
            <a:alphaModFix/>
          </a:blip>
          <a:stretch>
            <a:fillRect/>
          </a:stretch>
        </p:blipFill>
        <p:spPr>
          <a:xfrm>
            <a:off x="514350" y="4807675"/>
            <a:ext cx="8746099" cy="4373050"/>
          </a:xfrm>
          <a:prstGeom prst="rect">
            <a:avLst/>
          </a:prstGeom>
          <a:noFill/>
          <a:ln>
            <a:noFill/>
          </a:ln>
        </p:spPr>
      </p:pic>
      <p:sp>
        <p:nvSpPr>
          <p:cNvPr id="117" name="Google Shape;117;p8"/>
          <p:cNvSpPr txBox="1"/>
          <p:nvPr/>
        </p:nvSpPr>
        <p:spPr>
          <a:xfrm>
            <a:off x="514350" y="3593425"/>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cf9a4b5fd2_1_0"/>
          <p:cNvSpPr/>
          <p:nvPr/>
        </p:nvSpPr>
        <p:spPr>
          <a:xfrm>
            <a:off x="0" y="4827325"/>
            <a:ext cx="18306300" cy="5459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cf9a4b5fd2_1_0"/>
          <p:cNvSpPr txBox="1"/>
          <p:nvPr/>
        </p:nvSpPr>
        <p:spPr>
          <a:xfrm>
            <a:off x="514350" y="638688"/>
            <a:ext cx="81153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What is ICU?</a:t>
            </a:r>
            <a:endParaRPr>
              <a:latin typeface="Merriweather"/>
              <a:ea typeface="Merriweather"/>
              <a:cs typeface="Merriweather"/>
              <a:sym typeface="Merriweather"/>
            </a:endParaRPr>
          </a:p>
        </p:txBody>
      </p:sp>
      <p:sp>
        <p:nvSpPr>
          <p:cNvPr id="124" name="Google Shape;124;gcf9a4b5fd2_1_0"/>
          <p:cNvSpPr txBox="1"/>
          <p:nvPr/>
        </p:nvSpPr>
        <p:spPr>
          <a:xfrm>
            <a:off x="514349" y="2208900"/>
            <a:ext cx="9188100" cy="1600800"/>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000000"/>
              </a:buClr>
              <a:buSzPts val="3000"/>
              <a:buFont typeface="Comfortaa"/>
              <a:buChar char="•"/>
            </a:pPr>
            <a:r>
              <a:rPr b="1" lang="en-US" sz="3000">
                <a:latin typeface="Comfortaa"/>
                <a:ea typeface="Comfortaa"/>
                <a:cs typeface="Comfortaa"/>
                <a:sym typeface="Comfortaa"/>
              </a:rPr>
              <a:t>ICU</a:t>
            </a:r>
            <a:r>
              <a:rPr lang="en-US" sz="3000">
                <a:latin typeface="Comfortaa"/>
                <a:ea typeface="Comfortaa"/>
                <a:cs typeface="Comfortaa"/>
                <a:sym typeface="Comfortaa"/>
              </a:rPr>
              <a:t> stands for </a:t>
            </a:r>
            <a:r>
              <a:rPr b="1" lang="en-US" sz="3000">
                <a:highlight>
                  <a:srgbClr val="D1E2F4"/>
                </a:highlight>
                <a:latin typeface="Comfortaa"/>
                <a:ea typeface="Comfortaa"/>
                <a:cs typeface="Comfortaa"/>
                <a:sym typeface="Comfortaa"/>
              </a:rPr>
              <a:t>Intensive Care unit</a:t>
            </a:r>
            <a:endParaRPr b="1" sz="3000">
              <a:highlight>
                <a:srgbClr val="D1E2F4"/>
              </a:highlight>
              <a:latin typeface="Comfortaa"/>
              <a:ea typeface="Comfortaa"/>
              <a:cs typeface="Comfortaa"/>
              <a:sym typeface="Comfortaa"/>
            </a:endParaRPr>
          </a:p>
          <a:p>
            <a:pPr indent="-323850" lvl="1" marL="647700" marR="0" rtl="0" algn="l">
              <a:lnSpc>
                <a:spcPct val="150000"/>
              </a:lnSpc>
              <a:spcBef>
                <a:spcPts val="0"/>
              </a:spcBef>
              <a:spcAft>
                <a:spcPts val="0"/>
              </a:spcAft>
              <a:buSzPts val="3000"/>
              <a:buFont typeface="Comfortaa"/>
              <a:buChar char="•"/>
            </a:pPr>
            <a:r>
              <a:rPr lang="en-US" sz="3000">
                <a:latin typeface="Comfortaa"/>
                <a:ea typeface="Comfortaa"/>
                <a:cs typeface="Comfortaa"/>
                <a:sym typeface="Comfortaa"/>
              </a:rPr>
              <a:t>Last minute resort to keep patients alive</a:t>
            </a:r>
            <a:endParaRPr sz="3000">
              <a:latin typeface="Comfortaa"/>
              <a:ea typeface="Comfortaa"/>
              <a:cs typeface="Comfortaa"/>
              <a:sym typeface="Comfortaa"/>
            </a:endParaRPr>
          </a:p>
          <a:p>
            <a:pPr indent="0" lvl="0" marL="0" marR="0" rtl="0" algn="l">
              <a:lnSpc>
                <a:spcPct val="150000"/>
              </a:lnSpc>
              <a:spcBef>
                <a:spcPts val="0"/>
              </a:spcBef>
              <a:spcAft>
                <a:spcPts val="0"/>
              </a:spcAft>
              <a:buNone/>
            </a:pPr>
            <a:r>
              <a:t/>
            </a:r>
            <a:endParaRPr/>
          </a:p>
        </p:txBody>
      </p:sp>
      <p:sp>
        <p:nvSpPr>
          <p:cNvPr id="125" name="Google Shape;125;gcf9a4b5fd2_1_0"/>
          <p:cNvSpPr txBox="1"/>
          <p:nvPr/>
        </p:nvSpPr>
        <p:spPr>
          <a:xfrm>
            <a:off x="514350" y="5197563"/>
            <a:ext cx="95166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What is Risk Score?</a:t>
            </a:r>
            <a:endParaRPr>
              <a:latin typeface="Merriweather"/>
              <a:ea typeface="Merriweather"/>
              <a:cs typeface="Merriweather"/>
              <a:sym typeface="Merriweather"/>
            </a:endParaRPr>
          </a:p>
        </p:txBody>
      </p:sp>
      <p:sp>
        <p:nvSpPr>
          <p:cNvPr id="126" name="Google Shape;126;gcf9a4b5fd2_1_0"/>
          <p:cNvSpPr txBox="1"/>
          <p:nvPr/>
        </p:nvSpPr>
        <p:spPr>
          <a:xfrm>
            <a:off x="514349" y="6722725"/>
            <a:ext cx="9188100" cy="2293500"/>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000000"/>
              </a:buClr>
              <a:buSzPts val="3000"/>
              <a:buFont typeface="Comfortaa"/>
              <a:buChar char="•"/>
            </a:pPr>
            <a:r>
              <a:rPr lang="en-US" sz="3000">
                <a:latin typeface="Comfortaa"/>
                <a:ea typeface="Comfortaa"/>
                <a:cs typeface="Comfortaa"/>
                <a:sym typeface="Comfortaa"/>
              </a:rPr>
              <a:t>Numeric rating of patient’s </a:t>
            </a:r>
            <a:r>
              <a:rPr b="1" lang="en-US" sz="3000">
                <a:highlight>
                  <a:srgbClr val="D1E2F4"/>
                </a:highlight>
                <a:latin typeface="Comfortaa"/>
                <a:ea typeface="Comfortaa"/>
                <a:cs typeface="Comfortaa"/>
                <a:sym typeface="Comfortaa"/>
              </a:rPr>
              <a:t>likelihood of need for intensive care</a:t>
            </a:r>
            <a:endParaRPr b="1" sz="3000">
              <a:highlight>
                <a:srgbClr val="D1E2F4"/>
              </a:highlight>
              <a:latin typeface="Comfortaa"/>
              <a:ea typeface="Comfortaa"/>
              <a:cs typeface="Comfortaa"/>
              <a:sym typeface="Comfortaa"/>
            </a:endParaRPr>
          </a:p>
          <a:p>
            <a:pPr indent="0" lvl="0" marL="0" marR="0" rtl="0" algn="l">
              <a:lnSpc>
                <a:spcPct val="150000"/>
              </a:lnSpc>
              <a:spcBef>
                <a:spcPts val="0"/>
              </a:spcBef>
              <a:spcAft>
                <a:spcPts val="0"/>
              </a:spcAft>
              <a:buNone/>
            </a:pPr>
            <a:r>
              <a:t/>
            </a:r>
            <a:endParaRPr sz="3000"/>
          </a:p>
          <a:p>
            <a:pPr indent="0" lvl="0" marL="0" marR="0" rtl="0" algn="l">
              <a:lnSpc>
                <a:spcPct val="150000"/>
              </a:lnSpc>
              <a:spcBef>
                <a:spcPts val="0"/>
              </a:spcBef>
              <a:spcAft>
                <a:spcPts val="0"/>
              </a:spcAft>
              <a:buNone/>
            </a:pPr>
            <a:r>
              <a:t/>
            </a:r>
            <a:endParaRPr/>
          </a:p>
        </p:txBody>
      </p:sp>
      <p:pic>
        <p:nvPicPr>
          <p:cNvPr id="127" name="Google Shape;127;gcf9a4b5fd2_1_0"/>
          <p:cNvPicPr preferRelativeResize="0"/>
          <p:nvPr/>
        </p:nvPicPr>
        <p:blipFill rotWithShape="1">
          <a:blip r:embed="rId3">
            <a:alphaModFix/>
          </a:blip>
          <a:srcRect b="9796" l="0" r="0" t="0"/>
          <a:stretch/>
        </p:blipFill>
        <p:spPr>
          <a:xfrm>
            <a:off x="10172700" y="-14900"/>
            <a:ext cx="8115300" cy="4842224"/>
          </a:xfrm>
          <a:prstGeom prst="rect">
            <a:avLst/>
          </a:prstGeom>
          <a:noFill/>
          <a:ln>
            <a:noFill/>
          </a:ln>
        </p:spPr>
      </p:pic>
      <p:pic>
        <p:nvPicPr>
          <p:cNvPr id="128" name="Google Shape;128;gcf9a4b5fd2_1_0"/>
          <p:cNvPicPr preferRelativeResize="0"/>
          <p:nvPr/>
        </p:nvPicPr>
        <p:blipFill rotWithShape="1">
          <a:blip r:embed="rId4">
            <a:alphaModFix/>
          </a:blip>
          <a:srcRect b="10857" l="0" r="0" t="0"/>
          <a:stretch/>
        </p:blipFill>
        <p:spPr>
          <a:xfrm>
            <a:off x="9702450" y="4173575"/>
            <a:ext cx="8639175" cy="6113425"/>
          </a:xfrm>
          <a:prstGeom prst="rect">
            <a:avLst/>
          </a:prstGeom>
          <a:noFill/>
          <a:ln>
            <a:noFill/>
          </a:ln>
        </p:spPr>
      </p:pic>
      <p:sp>
        <p:nvSpPr>
          <p:cNvPr id="129" name="Google Shape;129;gcf9a4b5fd2_1_0"/>
          <p:cNvSpPr txBox="1"/>
          <p:nvPr/>
        </p:nvSpPr>
        <p:spPr>
          <a:xfrm>
            <a:off x="0" y="4519725"/>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9"/>
        </a:solidFill>
      </p:bgPr>
    </p:bg>
    <p:spTree>
      <p:nvGrpSpPr>
        <p:cNvPr id="133" name="Shape 133"/>
        <p:cNvGrpSpPr/>
        <p:nvPr/>
      </p:nvGrpSpPr>
      <p:grpSpPr>
        <a:xfrm>
          <a:off x="0" y="0"/>
          <a:ext cx="0" cy="0"/>
          <a:chOff x="0" y="0"/>
          <a:chExt cx="0" cy="0"/>
        </a:xfrm>
      </p:grpSpPr>
      <p:sp>
        <p:nvSpPr>
          <p:cNvPr id="134" name="Google Shape;134;g1048e99688e_0_37"/>
          <p:cNvSpPr txBox="1"/>
          <p:nvPr/>
        </p:nvSpPr>
        <p:spPr>
          <a:xfrm>
            <a:off x="514350" y="638700"/>
            <a:ext cx="126441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Main Research Questions</a:t>
            </a:r>
            <a:endParaRPr>
              <a:latin typeface="Merriweather"/>
              <a:ea typeface="Merriweather"/>
              <a:cs typeface="Merriweather"/>
              <a:sym typeface="Merriweather"/>
            </a:endParaRPr>
          </a:p>
        </p:txBody>
      </p:sp>
      <p:pic>
        <p:nvPicPr>
          <p:cNvPr id="135" name="Google Shape;135;g1048e99688e_0_37"/>
          <p:cNvPicPr preferRelativeResize="0"/>
          <p:nvPr/>
        </p:nvPicPr>
        <p:blipFill rotWithShape="1">
          <a:blip r:embed="rId3">
            <a:alphaModFix/>
          </a:blip>
          <a:srcRect b="0" l="0" r="0" t="0"/>
          <a:stretch/>
        </p:blipFill>
        <p:spPr>
          <a:xfrm>
            <a:off x="3748770" y="2924727"/>
            <a:ext cx="2076566" cy="1570650"/>
          </a:xfrm>
          <a:prstGeom prst="rect">
            <a:avLst/>
          </a:prstGeom>
          <a:noFill/>
          <a:ln>
            <a:noFill/>
          </a:ln>
        </p:spPr>
      </p:pic>
      <p:sp>
        <p:nvSpPr>
          <p:cNvPr id="136" name="Google Shape;136;g1048e99688e_0_37"/>
          <p:cNvSpPr txBox="1"/>
          <p:nvPr/>
        </p:nvSpPr>
        <p:spPr>
          <a:xfrm>
            <a:off x="1309150" y="5673225"/>
            <a:ext cx="6955800" cy="2986200"/>
          </a:xfrm>
          <a:prstGeom prst="rect">
            <a:avLst/>
          </a:prstGeom>
          <a:noFill/>
          <a:ln>
            <a:noFill/>
          </a:ln>
        </p:spPr>
        <p:txBody>
          <a:bodyPr anchorCtr="0" anchor="t" bIns="0" lIns="0" spcFirstLastPara="1" rIns="0" wrap="square" tIns="0">
            <a:spAutoFit/>
          </a:bodyPr>
          <a:lstStyle/>
          <a:p>
            <a:pPr indent="0" lvl="0" marL="0" marR="0" rtl="0" algn="just">
              <a:lnSpc>
                <a:spcPct val="150000"/>
              </a:lnSpc>
              <a:spcBef>
                <a:spcPts val="0"/>
              </a:spcBef>
              <a:spcAft>
                <a:spcPts val="0"/>
              </a:spcAft>
              <a:buNone/>
            </a:pPr>
            <a:r>
              <a:rPr lang="en-US" sz="3000">
                <a:latin typeface="Merriweather"/>
                <a:ea typeface="Merriweather"/>
                <a:cs typeface="Merriweather"/>
                <a:sym typeface="Merriweather"/>
              </a:rPr>
              <a:t>Is there an </a:t>
            </a:r>
            <a:r>
              <a:rPr b="1" lang="en-US" sz="3000">
                <a:highlight>
                  <a:srgbClr val="D1E2F4"/>
                </a:highlight>
                <a:latin typeface="Merriweather"/>
                <a:ea typeface="Merriweather"/>
                <a:cs typeface="Merriweather"/>
                <a:sym typeface="Merriweather"/>
              </a:rPr>
              <a:t>optimal risk score</a:t>
            </a:r>
            <a:r>
              <a:rPr lang="en-US" sz="3000">
                <a:latin typeface="Merriweather"/>
                <a:ea typeface="Merriweather"/>
                <a:cs typeface="Merriweather"/>
                <a:sym typeface="Merriweather"/>
              </a:rPr>
              <a:t> that helps identify subjects with an </a:t>
            </a:r>
            <a:r>
              <a:rPr b="1" lang="en-US" sz="3000">
                <a:latin typeface="Merriweather"/>
                <a:ea typeface="Merriweather"/>
                <a:cs typeface="Merriweather"/>
                <a:sym typeface="Merriweather"/>
              </a:rPr>
              <a:t>increased risk of needing intensive care (ICU Admission)</a:t>
            </a:r>
            <a:r>
              <a:rPr lang="en-US" sz="3000">
                <a:latin typeface="Merriweather"/>
                <a:ea typeface="Merriweather"/>
                <a:cs typeface="Merriweather"/>
                <a:sym typeface="Merriweather"/>
              </a:rPr>
              <a:t>?</a:t>
            </a:r>
            <a:endParaRPr sz="3000">
              <a:latin typeface="Merriweather"/>
              <a:ea typeface="Merriweather"/>
              <a:cs typeface="Merriweather"/>
              <a:sym typeface="Merriweather"/>
            </a:endParaRPr>
          </a:p>
          <a:p>
            <a:pPr indent="0" lvl="0" marL="0" marR="0" rtl="0" algn="l">
              <a:lnSpc>
                <a:spcPct val="150000"/>
              </a:lnSpc>
              <a:spcBef>
                <a:spcPts val="0"/>
              </a:spcBef>
              <a:spcAft>
                <a:spcPts val="0"/>
              </a:spcAft>
              <a:buNone/>
            </a:pPr>
            <a:r>
              <a:t/>
            </a:r>
            <a:endParaRPr/>
          </a:p>
        </p:txBody>
      </p:sp>
      <p:sp>
        <p:nvSpPr>
          <p:cNvPr id="137" name="Google Shape;137;g1048e99688e_0_37"/>
          <p:cNvSpPr txBox="1"/>
          <p:nvPr/>
        </p:nvSpPr>
        <p:spPr>
          <a:xfrm>
            <a:off x="9623825" y="5597025"/>
            <a:ext cx="7480200" cy="2724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US" sz="3000">
                <a:solidFill>
                  <a:schemeClr val="dk1"/>
                </a:solidFill>
                <a:latin typeface="Merriweather"/>
                <a:ea typeface="Merriweather"/>
                <a:cs typeface="Merriweather"/>
                <a:sym typeface="Merriweather"/>
              </a:rPr>
              <a:t>Do </a:t>
            </a:r>
            <a:r>
              <a:rPr b="1" lang="en-US" sz="3000">
                <a:solidFill>
                  <a:schemeClr val="dk1"/>
                </a:solidFill>
                <a:highlight>
                  <a:srgbClr val="FFD0E0"/>
                </a:highlight>
                <a:latin typeface="Merriweather"/>
                <a:ea typeface="Merriweather"/>
                <a:cs typeface="Merriweather"/>
                <a:sym typeface="Merriweather"/>
              </a:rPr>
              <a:t>all components</a:t>
            </a:r>
            <a:r>
              <a:rPr lang="en-US" sz="3000">
                <a:solidFill>
                  <a:schemeClr val="dk1"/>
                </a:solidFill>
                <a:highlight>
                  <a:srgbClr val="FFD0E0"/>
                </a:highlight>
                <a:latin typeface="Merriweather"/>
                <a:ea typeface="Merriweather"/>
                <a:cs typeface="Merriweather"/>
                <a:sym typeface="Merriweather"/>
              </a:rPr>
              <a:t> </a:t>
            </a:r>
            <a:r>
              <a:rPr lang="en-US" sz="3000">
                <a:solidFill>
                  <a:schemeClr val="dk1"/>
                </a:solidFill>
                <a:latin typeface="Merriweather"/>
                <a:ea typeface="Merriweather"/>
                <a:cs typeface="Merriweather"/>
                <a:sym typeface="Merriweather"/>
              </a:rPr>
              <a:t>of the data (</a:t>
            </a:r>
            <a:r>
              <a:rPr b="1" lang="en-US" sz="3000">
                <a:solidFill>
                  <a:schemeClr val="dk1"/>
                </a:solidFill>
                <a:latin typeface="Merriweather"/>
                <a:ea typeface="Merriweather"/>
                <a:cs typeface="Merriweather"/>
                <a:sym typeface="Merriweather"/>
              </a:rPr>
              <a:t>Patient Information &amp; Medical Measurement</a:t>
            </a:r>
            <a:r>
              <a:rPr lang="en-US" sz="3000">
                <a:solidFill>
                  <a:schemeClr val="dk1"/>
                </a:solidFill>
                <a:latin typeface="Merriweather"/>
                <a:ea typeface="Merriweather"/>
                <a:cs typeface="Merriweather"/>
                <a:sym typeface="Merriweather"/>
              </a:rPr>
              <a:t>) contribute </a:t>
            </a:r>
            <a:r>
              <a:rPr b="1" lang="en-US" sz="3000">
                <a:solidFill>
                  <a:schemeClr val="dk1"/>
                </a:solidFill>
                <a:highlight>
                  <a:srgbClr val="FFD0E0"/>
                </a:highlight>
                <a:latin typeface="Merriweather"/>
                <a:ea typeface="Merriweather"/>
                <a:cs typeface="Merriweather"/>
                <a:sym typeface="Merriweather"/>
              </a:rPr>
              <a:t>equally</a:t>
            </a:r>
            <a:r>
              <a:rPr lang="en-US" sz="3000">
                <a:solidFill>
                  <a:schemeClr val="dk1"/>
                </a:solidFill>
                <a:latin typeface="Merriweather"/>
                <a:ea typeface="Merriweather"/>
                <a:cs typeface="Merriweather"/>
                <a:sym typeface="Merriweather"/>
              </a:rPr>
              <a:t> to </a:t>
            </a:r>
            <a:r>
              <a:rPr lang="en-US" sz="3000">
                <a:solidFill>
                  <a:schemeClr val="dk1"/>
                </a:solidFill>
                <a:latin typeface="Merriweather"/>
                <a:ea typeface="Merriweather"/>
                <a:cs typeface="Merriweather"/>
                <a:sym typeface="Merriweather"/>
              </a:rPr>
              <a:t>risk score construction</a:t>
            </a:r>
            <a:r>
              <a:rPr lang="en-US" sz="3000">
                <a:solidFill>
                  <a:schemeClr val="dk1"/>
                </a:solidFill>
                <a:latin typeface="Merriweather"/>
                <a:ea typeface="Merriweather"/>
                <a:cs typeface="Merriweather"/>
                <a:sym typeface="Merriweather"/>
              </a:rPr>
              <a:t>?</a:t>
            </a:r>
            <a:endParaRPr/>
          </a:p>
        </p:txBody>
      </p:sp>
      <p:pic>
        <p:nvPicPr>
          <p:cNvPr id="138" name="Google Shape;138;g1048e99688e_0_37"/>
          <p:cNvPicPr preferRelativeResize="0"/>
          <p:nvPr/>
        </p:nvPicPr>
        <p:blipFill rotWithShape="1">
          <a:blip r:embed="rId4">
            <a:alphaModFix/>
          </a:blip>
          <a:srcRect b="0" l="0" r="0" t="0"/>
          <a:stretch/>
        </p:blipFill>
        <p:spPr>
          <a:xfrm>
            <a:off x="12174444" y="2924730"/>
            <a:ext cx="1932569" cy="1570650"/>
          </a:xfrm>
          <a:prstGeom prst="rect">
            <a:avLst/>
          </a:prstGeom>
          <a:noFill/>
          <a:ln>
            <a:noFill/>
          </a:ln>
        </p:spPr>
      </p:pic>
      <p:sp>
        <p:nvSpPr>
          <p:cNvPr id="139" name="Google Shape;139;g1048e99688e_0_37"/>
          <p:cNvSpPr txBox="1"/>
          <p:nvPr/>
        </p:nvSpPr>
        <p:spPr>
          <a:xfrm>
            <a:off x="4474300" y="4426350"/>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
        <p:nvSpPr>
          <p:cNvPr id="140" name="Google Shape;140;g1048e99688e_0_37"/>
          <p:cNvSpPr txBox="1"/>
          <p:nvPr/>
        </p:nvSpPr>
        <p:spPr>
          <a:xfrm>
            <a:off x="12827988" y="4426350"/>
            <a:ext cx="6255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100">
                <a:latin typeface="Calibri"/>
                <a:ea typeface="Calibri"/>
                <a:cs typeface="Calibri"/>
                <a:sym typeface="Calibri"/>
              </a:rPr>
              <a:t>...</a:t>
            </a:r>
            <a:endParaRPr b="1" sz="4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cf9a4b5fd2_2_3"/>
          <p:cNvSpPr/>
          <p:nvPr/>
        </p:nvSpPr>
        <p:spPr>
          <a:xfrm>
            <a:off x="0" y="0"/>
            <a:ext cx="18306300" cy="238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cf9a4b5fd2_2_3"/>
          <p:cNvSpPr txBox="1"/>
          <p:nvPr/>
        </p:nvSpPr>
        <p:spPr>
          <a:xfrm>
            <a:off x="334250" y="344425"/>
            <a:ext cx="117897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Part 2: Data Cleaning</a:t>
            </a:r>
            <a:endParaRPr>
              <a:latin typeface="Merriweather"/>
              <a:ea typeface="Merriweather"/>
              <a:cs typeface="Merriweather"/>
              <a:sym typeface="Merriweather"/>
            </a:endParaRPr>
          </a:p>
        </p:txBody>
      </p:sp>
      <p:sp>
        <p:nvSpPr>
          <p:cNvPr id="147" name="Google Shape;147;gcf9a4b5fd2_2_3"/>
          <p:cNvSpPr txBox="1"/>
          <p:nvPr/>
        </p:nvSpPr>
        <p:spPr>
          <a:xfrm>
            <a:off x="10406500" y="344425"/>
            <a:ext cx="9188100" cy="1600800"/>
          </a:xfrm>
          <a:prstGeom prst="rect">
            <a:avLst/>
          </a:prstGeom>
          <a:noFill/>
          <a:ln>
            <a:noFill/>
          </a:ln>
        </p:spPr>
        <p:txBody>
          <a:bodyPr anchorCtr="0" anchor="t" bIns="0" lIns="0" spcFirstLastPara="1" rIns="0" wrap="square" tIns="0">
            <a:spAutoFit/>
          </a:bodyPr>
          <a:lstStyle/>
          <a:p>
            <a:pPr indent="-323850" lvl="1" marL="647700" marR="0" rtl="0" algn="l">
              <a:lnSpc>
                <a:spcPct val="115000"/>
              </a:lnSpc>
              <a:spcBef>
                <a:spcPts val="0"/>
              </a:spcBef>
              <a:spcAft>
                <a:spcPts val="0"/>
              </a:spcAft>
              <a:buClr>
                <a:srgbClr val="000000"/>
              </a:buClr>
              <a:buSzPts val="3000"/>
              <a:buFont typeface="Merriweather"/>
              <a:buChar char="•"/>
            </a:pPr>
            <a:r>
              <a:rPr lang="en-US" sz="3000">
                <a:highlight>
                  <a:srgbClr val="D1E2F4"/>
                </a:highlight>
                <a:latin typeface="Merriweather"/>
                <a:ea typeface="Merriweather"/>
                <a:cs typeface="Merriweather"/>
                <a:sym typeface="Merriweather"/>
              </a:rPr>
              <a:t>Variable Introduction</a:t>
            </a:r>
            <a:endParaRPr sz="3000">
              <a:highlight>
                <a:srgbClr val="D1E2F4"/>
              </a:highlight>
              <a:latin typeface="Merriweather"/>
              <a:ea typeface="Merriweather"/>
              <a:cs typeface="Merriweather"/>
              <a:sym typeface="Merriweather"/>
            </a:endParaRPr>
          </a:p>
          <a:p>
            <a:pPr indent="-323850" lvl="1" marL="647700" marR="0" rtl="0" algn="l">
              <a:lnSpc>
                <a:spcPct val="115000"/>
              </a:lnSpc>
              <a:spcBef>
                <a:spcPts val="0"/>
              </a:spcBef>
              <a:spcAft>
                <a:spcPts val="0"/>
              </a:spcAft>
              <a:buSzPts val="3000"/>
              <a:buFont typeface="Merriweather"/>
              <a:buChar char="•"/>
            </a:pPr>
            <a:r>
              <a:rPr lang="en-US" sz="3000">
                <a:latin typeface="Merriweather"/>
                <a:ea typeface="Merriweather"/>
                <a:cs typeface="Merriweather"/>
                <a:sym typeface="Merriweather"/>
              </a:rPr>
              <a:t>Data Manipulation</a:t>
            </a:r>
            <a:endParaRPr sz="3000">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pic>
        <p:nvPicPr>
          <p:cNvPr id="148" name="Google Shape;148;gcf9a4b5fd2_2_3"/>
          <p:cNvPicPr preferRelativeResize="0"/>
          <p:nvPr/>
        </p:nvPicPr>
        <p:blipFill>
          <a:blip r:embed="rId3">
            <a:alphaModFix/>
          </a:blip>
          <a:stretch>
            <a:fillRect/>
          </a:stretch>
        </p:blipFill>
        <p:spPr>
          <a:xfrm>
            <a:off x="1975600" y="8070225"/>
            <a:ext cx="855075" cy="863000"/>
          </a:xfrm>
          <a:prstGeom prst="rect">
            <a:avLst/>
          </a:prstGeom>
          <a:noFill/>
          <a:ln>
            <a:noFill/>
          </a:ln>
        </p:spPr>
      </p:pic>
      <p:pic>
        <p:nvPicPr>
          <p:cNvPr id="149" name="Google Shape;149;gcf9a4b5fd2_2_3"/>
          <p:cNvPicPr preferRelativeResize="0"/>
          <p:nvPr/>
        </p:nvPicPr>
        <p:blipFill>
          <a:blip r:embed="rId4">
            <a:alphaModFix/>
          </a:blip>
          <a:stretch>
            <a:fillRect/>
          </a:stretch>
        </p:blipFill>
        <p:spPr>
          <a:xfrm>
            <a:off x="1975600" y="6760950"/>
            <a:ext cx="855075" cy="863000"/>
          </a:xfrm>
          <a:prstGeom prst="rect">
            <a:avLst/>
          </a:prstGeom>
          <a:noFill/>
          <a:ln>
            <a:noFill/>
          </a:ln>
        </p:spPr>
      </p:pic>
      <p:pic>
        <p:nvPicPr>
          <p:cNvPr id="150" name="Google Shape;150;gcf9a4b5fd2_2_3"/>
          <p:cNvPicPr preferRelativeResize="0"/>
          <p:nvPr/>
        </p:nvPicPr>
        <p:blipFill>
          <a:blip r:embed="rId5">
            <a:alphaModFix/>
          </a:blip>
          <a:stretch>
            <a:fillRect/>
          </a:stretch>
        </p:blipFill>
        <p:spPr>
          <a:xfrm>
            <a:off x="1975600" y="4142400"/>
            <a:ext cx="855075" cy="863000"/>
          </a:xfrm>
          <a:prstGeom prst="rect">
            <a:avLst/>
          </a:prstGeom>
          <a:noFill/>
          <a:ln>
            <a:noFill/>
          </a:ln>
        </p:spPr>
      </p:pic>
      <p:pic>
        <p:nvPicPr>
          <p:cNvPr id="151" name="Google Shape;151;gcf9a4b5fd2_2_3"/>
          <p:cNvPicPr preferRelativeResize="0"/>
          <p:nvPr/>
        </p:nvPicPr>
        <p:blipFill>
          <a:blip r:embed="rId6">
            <a:alphaModFix/>
          </a:blip>
          <a:stretch>
            <a:fillRect/>
          </a:stretch>
        </p:blipFill>
        <p:spPr>
          <a:xfrm>
            <a:off x="1975600" y="5451675"/>
            <a:ext cx="855075" cy="863000"/>
          </a:xfrm>
          <a:prstGeom prst="rect">
            <a:avLst/>
          </a:prstGeom>
          <a:noFill/>
          <a:ln>
            <a:noFill/>
          </a:ln>
        </p:spPr>
      </p:pic>
      <p:pic>
        <p:nvPicPr>
          <p:cNvPr id="152" name="Google Shape;152;gcf9a4b5fd2_2_3"/>
          <p:cNvPicPr preferRelativeResize="0"/>
          <p:nvPr/>
        </p:nvPicPr>
        <p:blipFill>
          <a:blip r:embed="rId7">
            <a:alphaModFix/>
          </a:blip>
          <a:stretch>
            <a:fillRect/>
          </a:stretch>
        </p:blipFill>
        <p:spPr>
          <a:xfrm>
            <a:off x="1975600" y="2833125"/>
            <a:ext cx="855075" cy="863000"/>
          </a:xfrm>
          <a:prstGeom prst="rect">
            <a:avLst/>
          </a:prstGeom>
          <a:noFill/>
          <a:ln>
            <a:noFill/>
          </a:ln>
        </p:spPr>
      </p:pic>
      <p:sp>
        <p:nvSpPr>
          <p:cNvPr id="153" name="Google Shape;153;gcf9a4b5fd2_2_3"/>
          <p:cNvSpPr txBox="1"/>
          <p:nvPr/>
        </p:nvSpPr>
        <p:spPr>
          <a:xfrm>
            <a:off x="387900" y="1607975"/>
            <a:ext cx="8368200" cy="1069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latin typeface="Merriweather"/>
                <a:ea typeface="Merriweather"/>
                <a:cs typeface="Merriweather"/>
                <a:sym typeface="Merriweather"/>
              </a:rPr>
              <a:t>Table 1: datevent</a:t>
            </a:r>
            <a:endParaRPr sz="3000">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graphicFrame>
        <p:nvGraphicFramePr>
          <p:cNvPr id="154" name="Google Shape;154;gcf9a4b5fd2_2_3"/>
          <p:cNvGraphicFramePr/>
          <p:nvPr/>
        </p:nvGraphicFramePr>
        <p:xfrm>
          <a:off x="3722775" y="2909325"/>
          <a:ext cx="3000000" cy="3000000"/>
        </p:xfrm>
        <a:graphic>
          <a:graphicData uri="http://schemas.openxmlformats.org/drawingml/2006/table">
            <a:tbl>
              <a:tblPr>
                <a:noFill/>
                <a:tableStyleId>{ACC8F9A6-D247-458C-8214-6C26BE87843B}</a:tableStyleId>
              </a:tblPr>
              <a:tblGrid>
                <a:gridCol w="4232300"/>
                <a:gridCol w="8560600"/>
              </a:tblGrid>
              <a:tr h="1317750">
                <a:tc>
                  <a:txBody>
                    <a:bodyPr/>
                    <a:lstStyle/>
                    <a:p>
                      <a:pPr indent="0" lvl="0" marL="0" rtl="0" algn="l">
                        <a:spcBef>
                          <a:spcPts val="0"/>
                        </a:spcBef>
                        <a:spcAft>
                          <a:spcPts val="0"/>
                        </a:spcAft>
                        <a:buNone/>
                      </a:pPr>
                      <a:r>
                        <a:rPr b="1" lang="en-US" sz="3100">
                          <a:latin typeface="Comfortaa"/>
                          <a:ea typeface="Comfortaa"/>
                          <a:cs typeface="Comfortaa"/>
                          <a:sym typeface="Comfortaa"/>
                        </a:rPr>
                        <a:t>id</a:t>
                      </a:r>
                      <a:endParaRPr b="1" sz="31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Comfortaa"/>
                          <a:ea typeface="Comfortaa"/>
                          <a:cs typeface="Comfortaa"/>
                          <a:sym typeface="Comfortaa"/>
                        </a:rPr>
                        <a:t>Patient ID</a:t>
                      </a:r>
                      <a:endParaRPr sz="24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17750">
                <a:tc>
                  <a:txBody>
                    <a:bodyPr/>
                    <a:lstStyle/>
                    <a:p>
                      <a:pPr indent="0" lvl="0" marL="0" rtl="0" algn="l">
                        <a:spcBef>
                          <a:spcPts val="0"/>
                        </a:spcBef>
                        <a:spcAft>
                          <a:spcPts val="0"/>
                        </a:spcAft>
                        <a:buNone/>
                      </a:pPr>
                      <a:r>
                        <a:rPr b="1" lang="en-US" sz="3100">
                          <a:latin typeface="Comfortaa"/>
                          <a:ea typeface="Comfortaa"/>
                          <a:cs typeface="Comfortaa"/>
                          <a:sym typeface="Comfortaa"/>
                        </a:rPr>
                        <a:t>Female (0/1)</a:t>
                      </a:r>
                      <a:endParaRPr b="1" sz="31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Comfortaa"/>
                          <a:ea typeface="Comfortaa"/>
                          <a:cs typeface="Comfortaa"/>
                          <a:sym typeface="Comfortaa"/>
                        </a:rPr>
                        <a:t>Gender of the patient</a:t>
                      </a:r>
                      <a:endParaRPr sz="24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17750">
                <a:tc>
                  <a:txBody>
                    <a:bodyPr/>
                    <a:lstStyle/>
                    <a:p>
                      <a:pPr indent="0" lvl="0" marL="0" rtl="0" algn="l">
                        <a:spcBef>
                          <a:spcPts val="0"/>
                        </a:spcBef>
                        <a:spcAft>
                          <a:spcPts val="0"/>
                        </a:spcAft>
                        <a:buNone/>
                      </a:pPr>
                      <a:r>
                        <a:rPr b="1" lang="en-US" sz="3100">
                          <a:latin typeface="Comfortaa"/>
                          <a:ea typeface="Comfortaa"/>
                          <a:cs typeface="Comfortaa"/>
                          <a:sym typeface="Comfortaa"/>
                        </a:rPr>
                        <a:t>Age</a:t>
                      </a:r>
                      <a:endParaRPr b="1" sz="31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Comfortaa"/>
                          <a:ea typeface="Comfortaa"/>
                          <a:cs typeface="Comfortaa"/>
                          <a:sym typeface="Comfortaa"/>
                        </a:rPr>
                        <a:t>Age of the patient</a:t>
                      </a:r>
                      <a:endParaRPr sz="24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17750">
                <a:tc>
                  <a:txBody>
                    <a:bodyPr/>
                    <a:lstStyle/>
                    <a:p>
                      <a:pPr indent="0" lvl="0" marL="0" rtl="0" algn="l">
                        <a:spcBef>
                          <a:spcPts val="0"/>
                        </a:spcBef>
                        <a:spcAft>
                          <a:spcPts val="0"/>
                        </a:spcAft>
                        <a:buNone/>
                      </a:pPr>
                      <a:r>
                        <a:rPr b="1" lang="en-US" sz="3100">
                          <a:latin typeface="Comfortaa"/>
                          <a:ea typeface="Comfortaa"/>
                          <a:cs typeface="Comfortaa"/>
                          <a:sym typeface="Comfortaa"/>
                        </a:rPr>
                        <a:t>Event Time (Days)</a:t>
                      </a:r>
                      <a:endParaRPr b="1" sz="31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Comfortaa"/>
                          <a:ea typeface="Comfortaa"/>
                          <a:cs typeface="Comfortaa"/>
                          <a:sym typeface="Comfortaa"/>
                        </a:rPr>
                        <a:t>Number of days the patient stayed in hospital (Before </a:t>
                      </a:r>
                      <a:r>
                        <a:rPr lang="en-US" sz="2400">
                          <a:latin typeface="Comfortaa"/>
                          <a:ea typeface="Comfortaa"/>
                          <a:cs typeface="Comfortaa"/>
                          <a:sym typeface="Comfortaa"/>
                        </a:rPr>
                        <a:t>admitted</a:t>
                      </a:r>
                      <a:r>
                        <a:rPr lang="en-US" sz="2400">
                          <a:latin typeface="Comfortaa"/>
                          <a:ea typeface="Comfortaa"/>
                          <a:cs typeface="Comfortaa"/>
                          <a:sym typeface="Comfortaa"/>
                        </a:rPr>
                        <a:t> into ICU/Left hospital)</a:t>
                      </a:r>
                      <a:endParaRPr sz="24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317750">
                <a:tc>
                  <a:txBody>
                    <a:bodyPr/>
                    <a:lstStyle/>
                    <a:p>
                      <a:pPr indent="0" lvl="0" marL="0" rtl="0" algn="l">
                        <a:spcBef>
                          <a:spcPts val="0"/>
                        </a:spcBef>
                        <a:spcAft>
                          <a:spcPts val="0"/>
                        </a:spcAft>
                        <a:buNone/>
                      </a:pPr>
                      <a:r>
                        <a:rPr b="1" lang="en-US" sz="3100">
                          <a:latin typeface="Comfortaa"/>
                          <a:ea typeface="Comfortaa"/>
                          <a:cs typeface="Comfortaa"/>
                          <a:sym typeface="Comfortaa"/>
                        </a:rPr>
                        <a:t>Status (0/1)</a:t>
                      </a:r>
                      <a:endParaRPr b="1" sz="31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Comfortaa"/>
                          <a:ea typeface="Comfortaa"/>
                          <a:cs typeface="Comfortaa"/>
                          <a:sym typeface="Comfortaa"/>
                        </a:rPr>
                        <a:t>Whether patient was admitted to ICU/Left hospital</a:t>
                      </a:r>
                      <a:endParaRPr sz="2400">
                        <a:latin typeface="Comfortaa"/>
                        <a:ea typeface="Comfortaa"/>
                        <a:cs typeface="Comfortaa"/>
                        <a:sym typeface="Comforta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048e99688e_0_85"/>
          <p:cNvSpPr/>
          <p:nvPr/>
        </p:nvSpPr>
        <p:spPr>
          <a:xfrm>
            <a:off x="0" y="0"/>
            <a:ext cx="18306300" cy="238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048e99688e_0_85"/>
          <p:cNvSpPr txBox="1"/>
          <p:nvPr/>
        </p:nvSpPr>
        <p:spPr>
          <a:xfrm>
            <a:off x="334250" y="344425"/>
            <a:ext cx="117897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Part 2: Data Cleaning</a:t>
            </a:r>
            <a:endParaRPr>
              <a:latin typeface="Merriweather"/>
              <a:ea typeface="Merriweather"/>
              <a:cs typeface="Merriweather"/>
              <a:sym typeface="Merriweather"/>
            </a:endParaRPr>
          </a:p>
        </p:txBody>
      </p:sp>
      <p:sp>
        <p:nvSpPr>
          <p:cNvPr id="161" name="Google Shape;161;g1048e99688e_0_85"/>
          <p:cNvSpPr txBox="1"/>
          <p:nvPr/>
        </p:nvSpPr>
        <p:spPr>
          <a:xfrm>
            <a:off x="10406500" y="344425"/>
            <a:ext cx="9188100" cy="1600800"/>
          </a:xfrm>
          <a:prstGeom prst="rect">
            <a:avLst/>
          </a:prstGeom>
          <a:noFill/>
          <a:ln>
            <a:noFill/>
          </a:ln>
        </p:spPr>
        <p:txBody>
          <a:bodyPr anchorCtr="0" anchor="t" bIns="0" lIns="0" spcFirstLastPara="1" rIns="0" wrap="square" tIns="0">
            <a:spAutoFit/>
          </a:bodyPr>
          <a:lstStyle/>
          <a:p>
            <a:pPr indent="-323850" lvl="1" marL="647700" marR="0" rtl="0" algn="l">
              <a:lnSpc>
                <a:spcPct val="115000"/>
              </a:lnSpc>
              <a:spcBef>
                <a:spcPts val="0"/>
              </a:spcBef>
              <a:spcAft>
                <a:spcPts val="0"/>
              </a:spcAft>
              <a:buClr>
                <a:srgbClr val="000000"/>
              </a:buClr>
              <a:buSzPts val="3000"/>
              <a:buFont typeface="Merriweather"/>
              <a:buChar char="•"/>
            </a:pPr>
            <a:r>
              <a:rPr lang="en-US" sz="3000">
                <a:highlight>
                  <a:srgbClr val="D1E2F4"/>
                </a:highlight>
                <a:latin typeface="Merriweather"/>
                <a:ea typeface="Merriweather"/>
                <a:cs typeface="Merriweather"/>
                <a:sym typeface="Merriweather"/>
              </a:rPr>
              <a:t>Variable Introduction</a:t>
            </a:r>
            <a:endParaRPr sz="3000">
              <a:highlight>
                <a:srgbClr val="D1E2F4"/>
              </a:highlight>
              <a:latin typeface="Merriweather"/>
              <a:ea typeface="Merriweather"/>
              <a:cs typeface="Merriweather"/>
              <a:sym typeface="Merriweather"/>
            </a:endParaRPr>
          </a:p>
          <a:p>
            <a:pPr indent="-323850" lvl="1" marL="647700" marR="0" rtl="0" algn="l">
              <a:lnSpc>
                <a:spcPct val="115000"/>
              </a:lnSpc>
              <a:spcBef>
                <a:spcPts val="0"/>
              </a:spcBef>
              <a:spcAft>
                <a:spcPts val="0"/>
              </a:spcAft>
              <a:buSzPts val="3000"/>
              <a:buFont typeface="Merriweather"/>
              <a:buChar char="•"/>
            </a:pPr>
            <a:r>
              <a:rPr lang="en-US" sz="3000">
                <a:latin typeface="Merriweather"/>
                <a:ea typeface="Merriweather"/>
                <a:cs typeface="Merriweather"/>
                <a:sym typeface="Merriweather"/>
              </a:rPr>
              <a:t>Data Manipulation</a:t>
            </a:r>
            <a:endParaRPr sz="3000">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pic>
        <p:nvPicPr>
          <p:cNvPr id="162" name="Google Shape;162;g1048e99688e_0_85"/>
          <p:cNvPicPr preferRelativeResize="0"/>
          <p:nvPr/>
        </p:nvPicPr>
        <p:blipFill>
          <a:blip r:embed="rId3">
            <a:alphaModFix/>
          </a:blip>
          <a:stretch>
            <a:fillRect/>
          </a:stretch>
        </p:blipFill>
        <p:spPr>
          <a:xfrm>
            <a:off x="1213600" y="3191113"/>
            <a:ext cx="706675" cy="713225"/>
          </a:xfrm>
          <a:prstGeom prst="rect">
            <a:avLst/>
          </a:prstGeom>
          <a:noFill/>
          <a:ln>
            <a:noFill/>
          </a:ln>
        </p:spPr>
      </p:pic>
      <p:pic>
        <p:nvPicPr>
          <p:cNvPr id="163" name="Google Shape;163;g1048e99688e_0_85"/>
          <p:cNvPicPr preferRelativeResize="0"/>
          <p:nvPr/>
        </p:nvPicPr>
        <p:blipFill>
          <a:blip r:embed="rId4">
            <a:alphaModFix/>
          </a:blip>
          <a:stretch>
            <a:fillRect/>
          </a:stretch>
        </p:blipFill>
        <p:spPr>
          <a:xfrm>
            <a:off x="1213600" y="2450075"/>
            <a:ext cx="706675" cy="713225"/>
          </a:xfrm>
          <a:prstGeom prst="rect">
            <a:avLst/>
          </a:prstGeom>
          <a:noFill/>
          <a:ln>
            <a:noFill/>
          </a:ln>
        </p:spPr>
      </p:pic>
      <p:sp>
        <p:nvSpPr>
          <p:cNvPr id="164" name="Google Shape;164;g1048e99688e_0_85"/>
          <p:cNvSpPr txBox="1"/>
          <p:nvPr/>
        </p:nvSpPr>
        <p:spPr>
          <a:xfrm>
            <a:off x="387900" y="1607975"/>
            <a:ext cx="8368200" cy="10698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latin typeface="Merriweather"/>
                <a:ea typeface="Merriweather"/>
                <a:cs typeface="Merriweather"/>
                <a:sym typeface="Merriweather"/>
              </a:rPr>
              <a:t>Table 2: datlog</a:t>
            </a:r>
            <a:endParaRPr sz="3000">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pic>
        <p:nvPicPr>
          <p:cNvPr id="165" name="Google Shape;165;g1048e99688e_0_85"/>
          <p:cNvPicPr preferRelativeResize="0"/>
          <p:nvPr/>
        </p:nvPicPr>
        <p:blipFill>
          <a:blip r:embed="rId5">
            <a:alphaModFix/>
          </a:blip>
          <a:stretch>
            <a:fillRect/>
          </a:stretch>
        </p:blipFill>
        <p:spPr>
          <a:xfrm>
            <a:off x="1213600" y="4008350"/>
            <a:ext cx="706675" cy="584030"/>
          </a:xfrm>
          <a:prstGeom prst="rect">
            <a:avLst/>
          </a:prstGeom>
          <a:noFill/>
          <a:ln>
            <a:noFill/>
          </a:ln>
        </p:spPr>
      </p:pic>
      <p:pic>
        <p:nvPicPr>
          <p:cNvPr id="166" name="Google Shape;166;g1048e99688e_0_85"/>
          <p:cNvPicPr preferRelativeResize="0"/>
          <p:nvPr/>
        </p:nvPicPr>
        <p:blipFill>
          <a:blip r:embed="rId6">
            <a:alphaModFix/>
          </a:blip>
          <a:stretch>
            <a:fillRect/>
          </a:stretch>
        </p:blipFill>
        <p:spPr>
          <a:xfrm>
            <a:off x="1274925" y="4772600"/>
            <a:ext cx="584025" cy="584025"/>
          </a:xfrm>
          <a:prstGeom prst="rect">
            <a:avLst/>
          </a:prstGeom>
          <a:noFill/>
          <a:ln>
            <a:noFill/>
          </a:ln>
        </p:spPr>
      </p:pic>
      <p:graphicFrame>
        <p:nvGraphicFramePr>
          <p:cNvPr id="167" name="Google Shape;167;g1048e99688e_0_85"/>
          <p:cNvGraphicFramePr/>
          <p:nvPr/>
        </p:nvGraphicFramePr>
        <p:xfrm>
          <a:off x="2745300" y="2463000"/>
          <a:ext cx="3000000" cy="3000000"/>
        </p:xfrm>
        <a:graphic>
          <a:graphicData uri="http://schemas.openxmlformats.org/drawingml/2006/table">
            <a:tbl>
              <a:tblPr>
                <a:noFill/>
                <a:tableStyleId>{ACC8F9A6-D247-458C-8214-6C26BE87843B}</a:tableStyleId>
              </a:tblPr>
              <a:tblGrid>
                <a:gridCol w="4964725"/>
                <a:gridCol w="10208300"/>
              </a:tblGrid>
              <a:tr h="782600">
                <a:tc>
                  <a:txBody>
                    <a:bodyPr/>
                    <a:lstStyle/>
                    <a:p>
                      <a:pPr indent="0" lvl="0" marL="0" rtl="0" algn="l">
                        <a:spcBef>
                          <a:spcPts val="0"/>
                        </a:spcBef>
                        <a:spcAft>
                          <a:spcPts val="0"/>
                        </a:spcAft>
                        <a:buNone/>
                      </a:pPr>
                      <a:r>
                        <a:rPr b="1" lang="en-US" sz="3000">
                          <a:latin typeface="Comfortaa"/>
                          <a:ea typeface="Comfortaa"/>
                          <a:cs typeface="Comfortaa"/>
                          <a:sym typeface="Comfortaa"/>
                        </a:rPr>
                        <a:t>id</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Patient ID</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Time</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Time when the record is taken</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Respiration Rate</a:t>
                      </a:r>
                      <a:endParaRPr b="1" sz="3000">
                        <a:latin typeface="Comfortaa"/>
                        <a:ea typeface="Comfortaa"/>
                        <a:cs typeface="Comfortaa"/>
                        <a:sym typeface="Comfortaa"/>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N</a:t>
                      </a:r>
                      <a:r>
                        <a:rPr lang="en-US" sz="2400">
                          <a:latin typeface="Comfortaa"/>
                          <a:ea typeface="Comfortaa"/>
                          <a:cs typeface="Comfortaa"/>
                          <a:sym typeface="Comfortaa"/>
                        </a:rPr>
                        <a:t>umber of breaths per minute</a:t>
                      </a:r>
                      <a:endParaRPr sz="2400">
                        <a:latin typeface="Comfortaa"/>
                        <a:ea typeface="Comfortaa"/>
                        <a:cs typeface="Comfortaa"/>
                        <a:sym typeface="Comfortaa"/>
                      </a:endParaRPr>
                    </a:p>
                  </a:txBody>
                  <a:tcPr marT="91425" marB="91425" marR="91425" marL="91425">
                    <a:lnL cap="flat" cmpd="sng" w="9525">
                      <a:solidFill>
                        <a:schemeClr val="lt1"/>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Oxygen Saturation</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Blood oxygen levels in percentages</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Air</a:t>
                      </a:r>
                      <a:r>
                        <a:rPr b="1" lang="en-US" sz="3000">
                          <a:latin typeface="Comfortaa"/>
                          <a:ea typeface="Comfortaa"/>
                          <a:cs typeface="Comfortaa"/>
                          <a:sym typeface="Comfortaa"/>
                        </a:rPr>
                        <a:t> (0/1)</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Whether the patient </a:t>
                      </a:r>
                      <a:r>
                        <a:rPr lang="en-US" sz="2400">
                          <a:latin typeface="Comfortaa"/>
                          <a:ea typeface="Comfortaa"/>
                          <a:cs typeface="Comfortaa"/>
                          <a:sym typeface="Comfortaa"/>
                        </a:rPr>
                        <a:t>received</a:t>
                      </a:r>
                      <a:r>
                        <a:rPr lang="en-US" sz="2400">
                          <a:latin typeface="Comfortaa"/>
                          <a:ea typeface="Comfortaa"/>
                          <a:cs typeface="Comfortaa"/>
                          <a:sym typeface="Comfortaa"/>
                        </a:rPr>
                        <a:t> enough oxygen</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Blood Pressure</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Systolic blood pressure</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Pulse Rate</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Heart rate per minute</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Alert (0/1)</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Level of Consciousness. 0 -  unconscious， 1 -  conscious</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Temperature</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US" sz="2400">
                          <a:latin typeface="Comfortaa"/>
                          <a:ea typeface="Comfortaa"/>
                          <a:cs typeface="Comfortaa"/>
                          <a:sym typeface="Comfortaa"/>
                        </a:rPr>
                        <a:t>Body temperature in degree celsius</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r h="782600">
                <a:tc>
                  <a:txBody>
                    <a:bodyPr/>
                    <a:lstStyle/>
                    <a:p>
                      <a:pPr indent="0" lvl="0" marL="0" rtl="0" algn="l">
                        <a:spcBef>
                          <a:spcPts val="0"/>
                        </a:spcBef>
                        <a:spcAft>
                          <a:spcPts val="0"/>
                        </a:spcAft>
                        <a:buNone/>
                      </a:pPr>
                      <a:r>
                        <a:rPr b="1" lang="en-US" sz="3000">
                          <a:latin typeface="Comfortaa"/>
                          <a:ea typeface="Comfortaa"/>
                          <a:cs typeface="Comfortaa"/>
                          <a:sym typeface="Comfortaa"/>
                        </a:rPr>
                        <a:t>NEWS Score</a:t>
                      </a:r>
                      <a:endParaRPr b="1" sz="30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US" sz="2400">
                          <a:solidFill>
                            <a:schemeClr val="dk1"/>
                          </a:solidFill>
                          <a:latin typeface="Comfortaa"/>
                          <a:ea typeface="Comfortaa"/>
                          <a:cs typeface="Comfortaa"/>
                          <a:sym typeface="Comfortaa"/>
                        </a:rPr>
                        <a:t>An existing risk measurement used by hospitals.</a:t>
                      </a:r>
                      <a:endParaRPr sz="2400">
                        <a:latin typeface="Comfortaa"/>
                        <a:ea typeface="Comfortaa"/>
                        <a:cs typeface="Comfortaa"/>
                        <a:sym typeface="Comfortaa"/>
                      </a:endParaRPr>
                    </a:p>
                  </a:txBody>
                  <a:tcPr marT="91425" marB="91425" marR="91425" marL="91425">
                    <a:lnL cap="flat" cmpd="sng" w="9525">
                      <a:solidFill>
                        <a:srgbClr val="9E9E9E"/>
                      </a:solidFill>
                      <a:prstDash val="dot"/>
                      <a:round/>
                      <a:headEnd len="sm" w="sm" type="none"/>
                      <a:tailEnd len="sm" w="sm" type="none"/>
                    </a:lnL>
                    <a:lnR cap="flat" cmpd="sng" w="9525">
                      <a:solidFill>
                        <a:srgbClr val="9E9E9E"/>
                      </a:solidFill>
                      <a:prstDash val="dot"/>
                      <a:round/>
                      <a:headEnd len="sm" w="sm" type="none"/>
                      <a:tailEnd len="sm" w="sm" type="none"/>
                    </a:lnR>
                    <a:lnT cap="flat" cmpd="sng" w="9525">
                      <a:solidFill>
                        <a:srgbClr val="9E9E9E"/>
                      </a:solidFill>
                      <a:prstDash val="dot"/>
                      <a:round/>
                      <a:headEnd len="sm" w="sm" type="none"/>
                      <a:tailEnd len="sm" w="sm" type="none"/>
                    </a:lnT>
                    <a:lnB cap="flat" cmpd="sng" w="9525">
                      <a:solidFill>
                        <a:srgbClr val="9E9E9E"/>
                      </a:solidFill>
                      <a:prstDash val="dot"/>
                      <a:round/>
                      <a:headEnd len="sm" w="sm" type="none"/>
                      <a:tailEnd len="sm" w="sm" type="none"/>
                    </a:lnB>
                    <a:solidFill>
                      <a:schemeClr val="lt1"/>
                    </a:solidFill>
                  </a:tcPr>
                </a:tc>
              </a:tr>
            </a:tbl>
          </a:graphicData>
        </a:graphic>
      </p:graphicFrame>
      <p:pic>
        <p:nvPicPr>
          <p:cNvPr id="168" name="Google Shape;168;g1048e99688e_0_85"/>
          <p:cNvPicPr preferRelativeResize="0"/>
          <p:nvPr/>
        </p:nvPicPr>
        <p:blipFill>
          <a:blip r:embed="rId7">
            <a:alphaModFix/>
          </a:blip>
          <a:stretch>
            <a:fillRect/>
          </a:stretch>
        </p:blipFill>
        <p:spPr>
          <a:xfrm>
            <a:off x="1213598" y="9476975"/>
            <a:ext cx="888225" cy="888225"/>
          </a:xfrm>
          <a:prstGeom prst="rect">
            <a:avLst/>
          </a:prstGeom>
          <a:noFill/>
          <a:ln>
            <a:noFill/>
          </a:ln>
        </p:spPr>
      </p:pic>
      <p:pic>
        <p:nvPicPr>
          <p:cNvPr id="169" name="Google Shape;169;g1048e99688e_0_85"/>
          <p:cNvPicPr preferRelativeResize="0"/>
          <p:nvPr/>
        </p:nvPicPr>
        <p:blipFill>
          <a:blip r:embed="rId8">
            <a:alphaModFix/>
          </a:blip>
          <a:stretch>
            <a:fillRect/>
          </a:stretch>
        </p:blipFill>
        <p:spPr>
          <a:xfrm>
            <a:off x="1213600" y="8799725"/>
            <a:ext cx="706675" cy="706675"/>
          </a:xfrm>
          <a:prstGeom prst="rect">
            <a:avLst/>
          </a:prstGeom>
          <a:noFill/>
          <a:ln>
            <a:noFill/>
          </a:ln>
        </p:spPr>
      </p:pic>
      <p:pic>
        <p:nvPicPr>
          <p:cNvPr id="170" name="Google Shape;170;g1048e99688e_0_85"/>
          <p:cNvPicPr preferRelativeResize="0"/>
          <p:nvPr/>
        </p:nvPicPr>
        <p:blipFill>
          <a:blip r:embed="rId9">
            <a:alphaModFix/>
          </a:blip>
          <a:stretch>
            <a:fillRect/>
          </a:stretch>
        </p:blipFill>
        <p:spPr>
          <a:xfrm>
            <a:off x="1213600" y="7966125"/>
            <a:ext cx="706675" cy="706675"/>
          </a:xfrm>
          <a:prstGeom prst="rect">
            <a:avLst/>
          </a:prstGeom>
          <a:noFill/>
          <a:ln>
            <a:noFill/>
          </a:ln>
        </p:spPr>
      </p:pic>
      <p:pic>
        <p:nvPicPr>
          <p:cNvPr id="171" name="Google Shape;171;g1048e99688e_0_85"/>
          <p:cNvPicPr preferRelativeResize="0"/>
          <p:nvPr/>
        </p:nvPicPr>
        <p:blipFill>
          <a:blip r:embed="rId10">
            <a:alphaModFix/>
          </a:blip>
          <a:stretch>
            <a:fillRect/>
          </a:stretch>
        </p:blipFill>
        <p:spPr>
          <a:xfrm>
            <a:off x="1213599" y="7142980"/>
            <a:ext cx="706675" cy="696232"/>
          </a:xfrm>
          <a:prstGeom prst="rect">
            <a:avLst/>
          </a:prstGeom>
          <a:noFill/>
          <a:ln>
            <a:noFill/>
          </a:ln>
        </p:spPr>
      </p:pic>
      <p:pic>
        <p:nvPicPr>
          <p:cNvPr id="172" name="Google Shape;172;g1048e99688e_0_85"/>
          <p:cNvPicPr preferRelativeResize="0"/>
          <p:nvPr/>
        </p:nvPicPr>
        <p:blipFill>
          <a:blip r:embed="rId11">
            <a:alphaModFix/>
          </a:blip>
          <a:stretch>
            <a:fillRect/>
          </a:stretch>
        </p:blipFill>
        <p:spPr>
          <a:xfrm>
            <a:off x="1213600" y="5475788"/>
            <a:ext cx="706675" cy="706675"/>
          </a:xfrm>
          <a:prstGeom prst="rect">
            <a:avLst/>
          </a:prstGeom>
          <a:noFill/>
          <a:ln>
            <a:noFill/>
          </a:ln>
        </p:spPr>
      </p:pic>
      <p:pic>
        <p:nvPicPr>
          <p:cNvPr id="173" name="Google Shape;173;g1048e99688e_0_85"/>
          <p:cNvPicPr preferRelativeResize="0"/>
          <p:nvPr/>
        </p:nvPicPr>
        <p:blipFill>
          <a:blip r:embed="rId12">
            <a:alphaModFix/>
          </a:blip>
          <a:stretch>
            <a:fillRect/>
          </a:stretch>
        </p:blipFill>
        <p:spPr>
          <a:xfrm>
            <a:off x="1213600" y="6309388"/>
            <a:ext cx="706675" cy="70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048e99688e_0_67"/>
          <p:cNvSpPr/>
          <p:nvPr/>
        </p:nvSpPr>
        <p:spPr>
          <a:xfrm>
            <a:off x="0" y="0"/>
            <a:ext cx="18306300" cy="252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048e99688e_0_67"/>
          <p:cNvSpPr txBox="1"/>
          <p:nvPr/>
        </p:nvSpPr>
        <p:spPr>
          <a:xfrm>
            <a:off x="334250" y="344425"/>
            <a:ext cx="117897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Part 2: Data Cleaning</a:t>
            </a:r>
            <a:endParaRPr>
              <a:latin typeface="Merriweather"/>
              <a:ea typeface="Merriweather"/>
              <a:cs typeface="Merriweather"/>
              <a:sym typeface="Merriweather"/>
            </a:endParaRPr>
          </a:p>
        </p:txBody>
      </p:sp>
      <p:sp>
        <p:nvSpPr>
          <p:cNvPr id="180" name="Google Shape;180;g1048e99688e_0_67"/>
          <p:cNvSpPr txBox="1"/>
          <p:nvPr/>
        </p:nvSpPr>
        <p:spPr>
          <a:xfrm>
            <a:off x="10406500" y="344425"/>
            <a:ext cx="9188100" cy="1600800"/>
          </a:xfrm>
          <a:prstGeom prst="rect">
            <a:avLst/>
          </a:prstGeom>
          <a:noFill/>
          <a:ln>
            <a:noFill/>
          </a:ln>
        </p:spPr>
        <p:txBody>
          <a:bodyPr anchorCtr="0" anchor="t" bIns="0" lIns="0" spcFirstLastPara="1" rIns="0" wrap="square" tIns="0">
            <a:spAutoFit/>
          </a:bodyPr>
          <a:lstStyle/>
          <a:p>
            <a:pPr indent="-323850" lvl="1" marL="647700" marR="0" rtl="0" algn="l">
              <a:lnSpc>
                <a:spcPct val="115000"/>
              </a:lnSpc>
              <a:spcBef>
                <a:spcPts val="0"/>
              </a:spcBef>
              <a:spcAft>
                <a:spcPts val="0"/>
              </a:spcAft>
              <a:buClr>
                <a:srgbClr val="000000"/>
              </a:buClr>
              <a:buSzPts val="3000"/>
              <a:buFont typeface="Merriweather"/>
              <a:buChar char="•"/>
            </a:pPr>
            <a:r>
              <a:rPr lang="en-US" sz="3000">
                <a:latin typeface="Merriweather"/>
                <a:ea typeface="Merriweather"/>
                <a:cs typeface="Merriweather"/>
                <a:sym typeface="Merriweather"/>
              </a:rPr>
              <a:t>Variable Introduction</a:t>
            </a:r>
            <a:endParaRPr sz="3000">
              <a:latin typeface="Merriweather"/>
              <a:ea typeface="Merriweather"/>
              <a:cs typeface="Merriweather"/>
              <a:sym typeface="Merriweather"/>
            </a:endParaRPr>
          </a:p>
          <a:p>
            <a:pPr indent="-323850" lvl="1" marL="647700" marR="0" rtl="0" algn="l">
              <a:lnSpc>
                <a:spcPct val="115000"/>
              </a:lnSpc>
              <a:spcBef>
                <a:spcPts val="0"/>
              </a:spcBef>
              <a:spcAft>
                <a:spcPts val="0"/>
              </a:spcAft>
              <a:buSzPts val="3000"/>
              <a:buFont typeface="Merriweather"/>
              <a:buChar char="•"/>
            </a:pPr>
            <a:r>
              <a:rPr lang="en-US" sz="3000">
                <a:highlight>
                  <a:srgbClr val="D1E2F4"/>
                </a:highlight>
                <a:latin typeface="Merriweather"/>
                <a:ea typeface="Merriweather"/>
                <a:cs typeface="Merriweather"/>
                <a:sym typeface="Merriweather"/>
              </a:rPr>
              <a:t>Data Manipulation</a:t>
            </a:r>
            <a:endParaRPr sz="3000">
              <a:highlight>
                <a:srgbClr val="D1E2F4"/>
              </a:highlight>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sp>
        <p:nvSpPr>
          <p:cNvPr id="181" name="Google Shape;181;g1048e99688e_0_67"/>
          <p:cNvSpPr txBox="1"/>
          <p:nvPr/>
        </p:nvSpPr>
        <p:spPr>
          <a:xfrm>
            <a:off x="334250" y="1656907"/>
            <a:ext cx="6983100" cy="615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000">
                <a:latin typeface="Merriweather"/>
                <a:ea typeface="Merriweather"/>
                <a:cs typeface="Merriweather"/>
                <a:sym typeface="Merriweather"/>
              </a:rPr>
              <a:t>Step 1</a:t>
            </a:r>
            <a:r>
              <a:rPr lang="en-US" sz="3800">
                <a:latin typeface="Merriweather"/>
                <a:ea typeface="Merriweather"/>
                <a:cs typeface="Merriweather"/>
                <a:sym typeface="Merriweather"/>
              </a:rPr>
              <a:t>: </a:t>
            </a:r>
            <a:r>
              <a:rPr lang="en-US" sz="4000">
                <a:solidFill>
                  <a:schemeClr val="dk1"/>
                </a:solidFill>
                <a:latin typeface="Merriweather"/>
                <a:ea typeface="Merriweather"/>
                <a:cs typeface="Merriweather"/>
                <a:sym typeface="Merriweather"/>
              </a:rPr>
              <a:t>Rearrange the data</a:t>
            </a:r>
            <a:endParaRPr>
              <a:latin typeface="Merriweather"/>
              <a:ea typeface="Merriweather"/>
              <a:cs typeface="Merriweather"/>
              <a:sym typeface="Merriweather"/>
            </a:endParaRPr>
          </a:p>
        </p:txBody>
      </p:sp>
      <p:pic>
        <p:nvPicPr>
          <p:cNvPr id="182" name="Google Shape;182;g1048e99688e_0_67"/>
          <p:cNvPicPr preferRelativeResize="0"/>
          <p:nvPr/>
        </p:nvPicPr>
        <p:blipFill>
          <a:blip r:embed="rId3">
            <a:alphaModFix/>
          </a:blip>
          <a:stretch>
            <a:fillRect/>
          </a:stretch>
        </p:blipFill>
        <p:spPr>
          <a:xfrm>
            <a:off x="150650" y="4123774"/>
            <a:ext cx="9749349" cy="5370175"/>
          </a:xfrm>
          <a:prstGeom prst="rect">
            <a:avLst/>
          </a:prstGeom>
          <a:noFill/>
          <a:ln>
            <a:noFill/>
          </a:ln>
        </p:spPr>
      </p:pic>
      <p:pic>
        <p:nvPicPr>
          <p:cNvPr id="183" name="Google Shape;183;g1048e99688e_0_67"/>
          <p:cNvPicPr preferRelativeResize="0"/>
          <p:nvPr/>
        </p:nvPicPr>
        <p:blipFill rotWithShape="1">
          <a:blip r:embed="rId4">
            <a:alphaModFix/>
          </a:blip>
          <a:srcRect b="0" l="4580" r="0" t="0"/>
          <a:stretch/>
        </p:blipFill>
        <p:spPr>
          <a:xfrm>
            <a:off x="9859925" y="4123775"/>
            <a:ext cx="8320499" cy="5507375"/>
          </a:xfrm>
          <a:prstGeom prst="rect">
            <a:avLst/>
          </a:prstGeom>
          <a:noFill/>
          <a:ln>
            <a:noFill/>
          </a:ln>
        </p:spPr>
      </p:pic>
      <p:pic>
        <p:nvPicPr>
          <p:cNvPr id="184" name="Google Shape;184;g1048e99688e_0_67"/>
          <p:cNvPicPr preferRelativeResize="0"/>
          <p:nvPr/>
        </p:nvPicPr>
        <p:blipFill>
          <a:blip r:embed="rId5">
            <a:alphaModFix/>
          </a:blip>
          <a:stretch>
            <a:fillRect/>
          </a:stretch>
        </p:blipFill>
        <p:spPr>
          <a:xfrm>
            <a:off x="2980700" y="3047025"/>
            <a:ext cx="12623925" cy="6863700"/>
          </a:xfrm>
          <a:prstGeom prst="rect">
            <a:avLst/>
          </a:prstGeom>
          <a:noFill/>
          <a:ln>
            <a:noFill/>
          </a:ln>
        </p:spPr>
      </p:pic>
      <p:sp>
        <p:nvSpPr>
          <p:cNvPr id="185" name="Google Shape;185;g1048e99688e_0_67"/>
          <p:cNvSpPr/>
          <p:nvPr/>
        </p:nvSpPr>
        <p:spPr>
          <a:xfrm>
            <a:off x="6628400" y="2751375"/>
            <a:ext cx="5664000" cy="74550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048e99688e_0_67"/>
          <p:cNvSpPr/>
          <p:nvPr/>
        </p:nvSpPr>
        <p:spPr>
          <a:xfrm>
            <a:off x="3434750" y="4028750"/>
            <a:ext cx="14745900" cy="615600"/>
          </a:xfrm>
          <a:prstGeom prst="rect">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8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gcf9a4b5fd2_2_40"/>
          <p:cNvSpPr/>
          <p:nvPr/>
        </p:nvSpPr>
        <p:spPr>
          <a:xfrm>
            <a:off x="0" y="0"/>
            <a:ext cx="18306300" cy="2272500"/>
          </a:xfrm>
          <a:prstGeom prst="rect">
            <a:avLst/>
          </a:prstGeom>
          <a:solidFill>
            <a:srgbClr val="F4F1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gcf9a4b5fd2_2_40"/>
          <p:cNvGrpSpPr/>
          <p:nvPr/>
        </p:nvGrpSpPr>
        <p:grpSpPr>
          <a:xfrm>
            <a:off x="334250" y="1528815"/>
            <a:ext cx="16260525" cy="1785481"/>
            <a:chOff x="-10148600" y="305701"/>
            <a:chExt cx="21680700" cy="6455100"/>
          </a:xfrm>
        </p:grpSpPr>
        <p:sp>
          <p:nvSpPr>
            <p:cNvPr id="193" name="Google Shape;193;gcf9a4b5fd2_2_40"/>
            <p:cNvSpPr txBox="1"/>
            <p:nvPr/>
          </p:nvSpPr>
          <p:spPr>
            <a:xfrm>
              <a:off x="-10148600" y="359487"/>
              <a:ext cx="9310800" cy="194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500">
                  <a:latin typeface="Merriweather"/>
                  <a:ea typeface="Merriweather"/>
                  <a:cs typeface="Merriweather"/>
                  <a:sym typeface="Merriweather"/>
                </a:rPr>
                <a:t>Step</a:t>
              </a:r>
              <a:r>
                <a:rPr lang="en-US" sz="3500">
                  <a:latin typeface="Merriweather"/>
                  <a:ea typeface="Merriweather"/>
                  <a:cs typeface="Merriweather"/>
                  <a:sym typeface="Merriweather"/>
                </a:rPr>
                <a:t> 2:</a:t>
              </a:r>
              <a:endParaRPr>
                <a:latin typeface="Merriweather"/>
                <a:ea typeface="Merriweather"/>
                <a:cs typeface="Merriweather"/>
                <a:sym typeface="Merriweather"/>
              </a:endParaRPr>
            </a:p>
          </p:txBody>
        </p:sp>
        <p:sp>
          <p:nvSpPr>
            <p:cNvPr id="194" name="Google Shape;194;gcf9a4b5fd2_2_40"/>
            <p:cNvSpPr txBox="1"/>
            <p:nvPr/>
          </p:nvSpPr>
          <p:spPr>
            <a:xfrm>
              <a:off x="-7905800" y="305701"/>
              <a:ext cx="19437900" cy="6455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300"/>
                </a:spcBef>
                <a:spcAft>
                  <a:spcPts val="0"/>
                </a:spcAft>
                <a:buNone/>
              </a:pPr>
              <a:r>
                <a:rPr lang="en-US" sz="4000">
                  <a:solidFill>
                    <a:schemeClr val="dk1"/>
                  </a:solidFill>
                  <a:latin typeface="Merriweather"/>
                  <a:ea typeface="Merriweather"/>
                  <a:cs typeface="Merriweather"/>
                  <a:sym typeface="Merriweather"/>
                </a:rPr>
                <a:t>Dealing with the missing values</a:t>
              </a:r>
              <a:endParaRPr sz="4000">
                <a:solidFill>
                  <a:schemeClr val="dk1"/>
                </a:solidFill>
                <a:latin typeface="Merriweather"/>
                <a:ea typeface="Merriweather"/>
                <a:cs typeface="Merriweather"/>
                <a:sym typeface="Merriweather"/>
              </a:endParaRPr>
            </a:p>
            <a:p>
              <a:pPr indent="0" lvl="0" marL="0" marR="0" rtl="0" algn="l">
                <a:lnSpc>
                  <a:spcPct val="120000"/>
                </a:lnSpc>
                <a:spcBef>
                  <a:spcPts val="0"/>
                </a:spcBef>
                <a:spcAft>
                  <a:spcPts val="0"/>
                </a:spcAft>
                <a:buNone/>
              </a:pPr>
              <a:r>
                <a:t/>
              </a:r>
              <a:endParaRPr sz="5600"/>
            </a:p>
          </p:txBody>
        </p:sp>
      </p:grpSp>
      <p:sp>
        <p:nvSpPr>
          <p:cNvPr id="195" name="Google Shape;195;gcf9a4b5fd2_2_40"/>
          <p:cNvSpPr txBox="1"/>
          <p:nvPr/>
        </p:nvSpPr>
        <p:spPr>
          <a:xfrm>
            <a:off x="520475" y="2440825"/>
            <a:ext cx="6314400" cy="1323600"/>
          </a:xfrm>
          <a:prstGeom prst="rect">
            <a:avLst/>
          </a:prstGeom>
          <a:noFill/>
          <a:ln>
            <a:noFill/>
          </a:ln>
        </p:spPr>
        <p:txBody>
          <a:bodyPr anchorCtr="0" anchor="t" bIns="91425" lIns="91425" spcFirstLastPara="1" rIns="91425" wrap="square" tIns="91425">
            <a:spAutoFit/>
          </a:bodyPr>
          <a:lstStyle/>
          <a:p>
            <a:pPr indent="-463550" lvl="0" marL="457200" rtl="0" algn="l">
              <a:spcBef>
                <a:spcPts val="0"/>
              </a:spcBef>
              <a:spcAft>
                <a:spcPts val="0"/>
              </a:spcAft>
              <a:buSzPts val="3700"/>
              <a:buFont typeface="Calibri"/>
              <a:buChar char="●"/>
            </a:pPr>
            <a:r>
              <a:rPr lang="en-US" sz="3700">
                <a:latin typeface="Calibri"/>
                <a:ea typeface="Calibri"/>
                <a:cs typeface="Calibri"/>
                <a:sym typeface="Calibri"/>
              </a:rPr>
              <a:t>Calculate</a:t>
            </a:r>
            <a:r>
              <a:rPr lang="en-US" sz="3700">
                <a:latin typeface="Calibri"/>
                <a:ea typeface="Calibri"/>
                <a:cs typeface="Calibri"/>
                <a:sym typeface="Calibri"/>
              </a:rPr>
              <a:t> the </a:t>
            </a:r>
            <a:r>
              <a:rPr b="1" lang="en-US" sz="3700">
                <a:latin typeface="Calibri"/>
                <a:ea typeface="Calibri"/>
                <a:cs typeface="Calibri"/>
                <a:sym typeface="Calibri"/>
              </a:rPr>
              <a:t>NEWS score</a:t>
            </a:r>
            <a:endParaRPr b="1"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p:txBody>
      </p:sp>
      <p:pic>
        <p:nvPicPr>
          <p:cNvPr id="196" name="Google Shape;196;gcf9a4b5fd2_2_40"/>
          <p:cNvPicPr preferRelativeResize="0"/>
          <p:nvPr/>
        </p:nvPicPr>
        <p:blipFill rotWithShape="1">
          <a:blip r:embed="rId3">
            <a:alphaModFix/>
          </a:blip>
          <a:srcRect b="4502" l="1875" r="1431" t="1503"/>
          <a:stretch/>
        </p:blipFill>
        <p:spPr>
          <a:xfrm>
            <a:off x="520475" y="3614875"/>
            <a:ext cx="8781125" cy="6067300"/>
          </a:xfrm>
          <a:prstGeom prst="rect">
            <a:avLst/>
          </a:prstGeom>
          <a:noFill/>
          <a:ln>
            <a:noFill/>
          </a:ln>
        </p:spPr>
      </p:pic>
      <p:sp>
        <p:nvSpPr>
          <p:cNvPr id="197" name="Google Shape;197;gcf9a4b5fd2_2_40"/>
          <p:cNvSpPr txBox="1"/>
          <p:nvPr/>
        </p:nvSpPr>
        <p:spPr>
          <a:xfrm>
            <a:off x="334250" y="344425"/>
            <a:ext cx="11789700" cy="1108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7200">
                <a:latin typeface="Merriweather"/>
                <a:ea typeface="Merriweather"/>
                <a:cs typeface="Merriweather"/>
                <a:sym typeface="Merriweather"/>
              </a:rPr>
              <a:t>Part 2: Data Cleaning</a:t>
            </a:r>
            <a:endParaRPr>
              <a:latin typeface="Merriweather"/>
              <a:ea typeface="Merriweather"/>
              <a:cs typeface="Merriweather"/>
              <a:sym typeface="Merriweather"/>
            </a:endParaRPr>
          </a:p>
        </p:txBody>
      </p:sp>
      <p:sp>
        <p:nvSpPr>
          <p:cNvPr id="198" name="Google Shape;198;gcf9a4b5fd2_2_40"/>
          <p:cNvSpPr txBox="1"/>
          <p:nvPr/>
        </p:nvSpPr>
        <p:spPr>
          <a:xfrm>
            <a:off x="10406500" y="344425"/>
            <a:ext cx="9188100" cy="1600800"/>
          </a:xfrm>
          <a:prstGeom prst="rect">
            <a:avLst/>
          </a:prstGeom>
          <a:noFill/>
          <a:ln>
            <a:noFill/>
          </a:ln>
        </p:spPr>
        <p:txBody>
          <a:bodyPr anchorCtr="0" anchor="t" bIns="0" lIns="0" spcFirstLastPara="1" rIns="0" wrap="square" tIns="0">
            <a:spAutoFit/>
          </a:bodyPr>
          <a:lstStyle/>
          <a:p>
            <a:pPr indent="-323850" lvl="1" marL="647700" marR="0" rtl="0" algn="l">
              <a:lnSpc>
                <a:spcPct val="115000"/>
              </a:lnSpc>
              <a:spcBef>
                <a:spcPts val="0"/>
              </a:spcBef>
              <a:spcAft>
                <a:spcPts val="0"/>
              </a:spcAft>
              <a:buClr>
                <a:srgbClr val="000000"/>
              </a:buClr>
              <a:buSzPts val="3000"/>
              <a:buFont typeface="Merriweather"/>
              <a:buChar char="•"/>
            </a:pPr>
            <a:r>
              <a:rPr lang="en-US" sz="3000">
                <a:latin typeface="Merriweather"/>
                <a:ea typeface="Merriweather"/>
                <a:cs typeface="Merriweather"/>
                <a:sym typeface="Merriweather"/>
              </a:rPr>
              <a:t>Variable Introduction</a:t>
            </a:r>
            <a:endParaRPr sz="3000">
              <a:latin typeface="Merriweather"/>
              <a:ea typeface="Merriweather"/>
              <a:cs typeface="Merriweather"/>
              <a:sym typeface="Merriweather"/>
            </a:endParaRPr>
          </a:p>
          <a:p>
            <a:pPr indent="-323850" lvl="1" marL="647700" marR="0" rtl="0" algn="l">
              <a:lnSpc>
                <a:spcPct val="115000"/>
              </a:lnSpc>
              <a:spcBef>
                <a:spcPts val="0"/>
              </a:spcBef>
              <a:spcAft>
                <a:spcPts val="0"/>
              </a:spcAft>
              <a:buSzPts val="3000"/>
              <a:buFont typeface="Merriweather"/>
              <a:buChar char="•"/>
            </a:pPr>
            <a:r>
              <a:rPr lang="en-US" sz="3000">
                <a:highlight>
                  <a:srgbClr val="D1E2F4"/>
                </a:highlight>
                <a:latin typeface="Merriweather"/>
                <a:ea typeface="Merriweather"/>
                <a:cs typeface="Merriweather"/>
                <a:sym typeface="Merriweather"/>
              </a:rPr>
              <a:t>Data Manipulation</a:t>
            </a:r>
            <a:endParaRPr sz="3000">
              <a:highlight>
                <a:srgbClr val="D1E2F4"/>
              </a:highlight>
              <a:latin typeface="Merriweather"/>
              <a:ea typeface="Merriweather"/>
              <a:cs typeface="Merriweather"/>
              <a:sym typeface="Merriweather"/>
            </a:endParaRPr>
          </a:p>
          <a:p>
            <a:pPr indent="0" lvl="0" marL="91440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None/>
            </a:pPr>
            <a:r>
              <a:t/>
            </a:r>
            <a:endParaRPr/>
          </a:p>
        </p:txBody>
      </p:sp>
      <p:sp>
        <p:nvSpPr>
          <p:cNvPr id="199" name="Google Shape;199;gcf9a4b5fd2_2_40"/>
          <p:cNvSpPr txBox="1"/>
          <p:nvPr/>
        </p:nvSpPr>
        <p:spPr>
          <a:xfrm>
            <a:off x="10245875" y="2285500"/>
            <a:ext cx="7687500" cy="5880000"/>
          </a:xfrm>
          <a:prstGeom prst="rect">
            <a:avLst/>
          </a:prstGeom>
          <a:noFill/>
          <a:ln>
            <a:noFill/>
          </a:ln>
        </p:spPr>
        <p:txBody>
          <a:bodyPr anchorCtr="0" anchor="t" bIns="91425" lIns="91425" spcFirstLastPara="1" rIns="91425" wrap="square" tIns="91425">
            <a:spAutoFit/>
          </a:bodyPr>
          <a:lstStyle/>
          <a:p>
            <a:pPr indent="-463550" lvl="0" marL="457200" rtl="0" algn="l">
              <a:spcBef>
                <a:spcPts val="0"/>
              </a:spcBef>
              <a:spcAft>
                <a:spcPts val="0"/>
              </a:spcAft>
              <a:buSzPts val="3700"/>
              <a:buFont typeface="Calibri"/>
              <a:buChar char="●"/>
            </a:pPr>
            <a:r>
              <a:rPr lang="en-US" sz="3700">
                <a:latin typeface="Calibri"/>
                <a:ea typeface="Calibri"/>
                <a:cs typeface="Calibri"/>
                <a:sym typeface="Calibri"/>
              </a:rPr>
              <a:t>Fill the missing value with </a:t>
            </a:r>
            <a:r>
              <a:rPr b="1" lang="en-US" sz="3700">
                <a:latin typeface="Calibri"/>
                <a:ea typeface="Calibri"/>
                <a:cs typeface="Calibri"/>
                <a:sym typeface="Calibri"/>
              </a:rPr>
              <a:t>previous record</a:t>
            </a:r>
            <a:r>
              <a:rPr lang="en-US" sz="3700">
                <a:latin typeface="Calibri"/>
                <a:ea typeface="Calibri"/>
                <a:cs typeface="Calibri"/>
                <a:sym typeface="Calibri"/>
              </a:rPr>
              <a:t> from same patient</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a:p>
            <a:pPr indent="0" lvl="0" marL="0" rtl="0" algn="l">
              <a:spcBef>
                <a:spcPts val="0"/>
              </a:spcBef>
              <a:spcAft>
                <a:spcPts val="0"/>
              </a:spcAft>
              <a:buNone/>
            </a:pPr>
            <a:r>
              <a:rPr lang="en-US" sz="3700">
                <a:latin typeface="Calibri"/>
                <a:ea typeface="Calibri"/>
                <a:cs typeface="Calibri"/>
                <a:sym typeface="Calibri"/>
              </a:rPr>
              <a:t>	Or </a:t>
            </a:r>
            <a:r>
              <a:rPr b="1" lang="en-US" sz="3700">
                <a:latin typeface="Calibri"/>
                <a:ea typeface="Calibri"/>
                <a:cs typeface="Calibri"/>
                <a:sym typeface="Calibri"/>
              </a:rPr>
              <a:t>next record</a:t>
            </a:r>
            <a:r>
              <a:rPr lang="en-US" sz="3700">
                <a:latin typeface="Calibri"/>
                <a:ea typeface="Calibri"/>
                <a:cs typeface="Calibri"/>
                <a:sym typeface="Calibri"/>
              </a:rPr>
              <a:t> if first record is Null</a:t>
            </a:r>
            <a:endParaRPr sz="3700">
              <a:latin typeface="Calibri"/>
              <a:ea typeface="Calibri"/>
              <a:cs typeface="Calibri"/>
              <a:sym typeface="Calibri"/>
            </a:endParaRPr>
          </a:p>
          <a:p>
            <a:pPr indent="0" lvl="0" marL="0" rtl="0" algn="l">
              <a:spcBef>
                <a:spcPts val="0"/>
              </a:spcBef>
              <a:spcAft>
                <a:spcPts val="0"/>
              </a:spcAft>
              <a:buNone/>
            </a:pPr>
            <a:r>
              <a:t/>
            </a:r>
            <a:endParaRPr sz="3700">
              <a:latin typeface="Calibri"/>
              <a:ea typeface="Calibri"/>
              <a:cs typeface="Calibri"/>
              <a:sym typeface="Calibri"/>
            </a:endParaRPr>
          </a:p>
        </p:txBody>
      </p:sp>
      <p:pic>
        <p:nvPicPr>
          <p:cNvPr id="200" name="Google Shape;200;gcf9a4b5fd2_2_40"/>
          <p:cNvPicPr preferRelativeResize="0"/>
          <p:nvPr/>
        </p:nvPicPr>
        <p:blipFill rotWithShape="1">
          <a:blip r:embed="rId4">
            <a:alphaModFix/>
          </a:blip>
          <a:srcRect b="45067" l="0" r="35546" t="0"/>
          <a:stretch/>
        </p:blipFill>
        <p:spPr>
          <a:xfrm>
            <a:off x="10782850" y="3725750"/>
            <a:ext cx="6913049" cy="3040200"/>
          </a:xfrm>
          <a:prstGeom prst="rect">
            <a:avLst/>
          </a:prstGeom>
          <a:noFill/>
          <a:ln>
            <a:noFill/>
          </a:ln>
        </p:spPr>
      </p:pic>
      <p:sp>
        <p:nvSpPr>
          <p:cNvPr id="201" name="Google Shape;201;gcf9a4b5fd2_2_40"/>
          <p:cNvSpPr/>
          <p:nvPr/>
        </p:nvSpPr>
        <p:spPr>
          <a:xfrm>
            <a:off x="16594775" y="4273600"/>
            <a:ext cx="1191000" cy="6903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cf9a4b5fd2_2_40"/>
          <p:cNvSpPr txBox="1"/>
          <p:nvPr/>
        </p:nvSpPr>
        <p:spPr>
          <a:xfrm>
            <a:off x="16953700" y="4963900"/>
            <a:ext cx="74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highlight>
                  <a:schemeClr val="accent3"/>
                </a:highlight>
                <a:latin typeface="Calibri"/>
                <a:ea typeface="Calibri"/>
                <a:cs typeface="Calibri"/>
                <a:sym typeface="Calibri"/>
              </a:rPr>
              <a:t>NA</a:t>
            </a:r>
            <a:endParaRPr b="1" sz="2200">
              <a:solidFill>
                <a:schemeClr val="dk1"/>
              </a:solidFill>
              <a:highlight>
                <a:schemeClr val="accent3"/>
              </a:highlight>
              <a:latin typeface="Calibri"/>
              <a:ea typeface="Calibri"/>
              <a:cs typeface="Calibri"/>
              <a:sym typeface="Calibri"/>
            </a:endParaRPr>
          </a:p>
        </p:txBody>
      </p:sp>
      <p:cxnSp>
        <p:nvCxnSpPr>
          <p:cNvPr id="203" name="Google Shape;203;gcf9a4b5fd2_2_40"/>
          <p:cNvCxnSpPr>
            <a:stCxn id="202" idx="3"/>
            <a:endCxn id="201" idx="6"/>
          </p:cNvCxnSpPr>
          <p:nvPr/>
        </p:nvCxnSpPr>
        <p:spPr>
          <a:xfrm flipH="1" rot="10800000">
            <a:off x="17695900" y="4618600"/>
            <a:ext cx="90000" cy="606900"/>
          </a:xfrm>
          <a:prstGeom prst="curvedConnector3">
            <a:avLst>
              <a:gd fmla="val 364444" name="adj1"/>
            </a:avLst>
          </a:prstGeom>
          <a:noFill/>
          <a:ln cap="flat" cmpd="sng" w="38100">
            <a:solidFill>
              <a:schemeClr val="accent2"/>
            </a:solidFill>
            <a:prstDash val="solid"/>
            <a:round/>
            <a:headEnd len="med" w="med" type="triangle"/>
            <a:tailEnd len="med" w="med" type="none"/>
          </a:ln>
        </p:spPr>
      </p:cxnSp>
      <p:pic>
        <p:nvPicPr>
          <p:cNvPr id="204" name="Google Shape;204;gcf9a4b5fd2_2_40"/>
          <p:cNvPicPr preferRelativeResize="0"/>
          <p:nvPr/>
        </p:nvPicPr>
        <p:blipFill rotWithShape="1">
          <a:blip r:embed="rId4">
            <a:alphaModFix/>
          </a:blip>
          <a:srcRect b="55329" l="0" r="68181" t="0"/>
          <a:stretch/>
        </p:blipFill>
        <p:spPr>
          <a:xfrm>
            <a:off x="11552000" y="7592175"/>
            <a:ext cx="3473975" cy="2561775"/>
          </a:xfrm>
          <a:prstGeom prst="rect">
            <a:avLst/>
          </a:prstGeom>
          <a:noFill/>
          <a:ln>
            <a:noFill/>
          </a:ln>
        </p:spPr>
      </p:pic>
      <p:pic>
        <p:nvPicPr>
          <p:cNvPr id="205" name="Google Shape;205;gcf9a4b5fd2_2_40"/>
          <p:cNvPicPr preferRelativeResize="0"/>
          <p:nvPr/>
        </p:nvPicPr>
        <p:blipFill rotWithShape="1">
          <a:blip r:embed="rId4">
            <a:alphaModFix/>
          </a:blip>
          <a:srcRect b="55329" l="77376" r="14587" t="0"/>
          <a:stretch/>
        </p:blipFill>
        <p:spPr>
          <a:xfrm>
            <a:off x="15025976" y="7592175"/>
            <a:ext cx="877326" cy="2561775"/>
          </a:xfrm>
          <a:prstGeom prst="rect">
            <a:avLst/>
          </a:prstGeom>
          <a:noFill/>
          <a:ln>
            <a:noFill/>
          </a:ln>
        </p:spPr>
      </p:pic>
      <p:sp>
        <p:nvSpPr>
          <p:cNvPr id="206" name="Google Shape;206;gcf9a4b5fd2_2_40"/>
          <p:cNvSpPr txBox="1"/>
          <p:nvPr/>
        </p:nvSpPr>
        <p:spPr>
          <a:xfrm>
            <a:off x="15236238" y="8224700"/>
            <a:ext cx="742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highlight>
                  <a:schemeClr val="accent3"/>
                </a:highlight>
                <a:latin typeface="Calibri"/>
                <a:ea typeface="Calibri"/>
                <a:cs typeface="Calibri"/>
                <a:sym typeface="Calibri"/>
              </a:rPr>
              <a:t>NA</a:t>
            </a:r>
            <a:endParaRPr b="1" sz="2200">
              <a:solidFill>
                <a:schemeClr val="dk1"/>
              </a:solidFill>
              <a:highlight>
                <a:schemeClr val="accent3"/>
              </a:highlight>
              <a:latin typeface="Calibri"/>
              <a:ea typeface="Calibri"/>
              <a:cs typeface="Calibri"/>
              <a:sym typeface="Calibri"/>
            </a:endParaRPr>
          </a:p>
        </p:txBody>
      </p:sp>
      <p:sp>
        <p:nvSpPr>
          <p:cNvPr id="207" name="Google Shape;207;gcf9a4b5fd2_2_40"/>
          <p:cNvSpPr/>
          <p:nvPr/>
        </p:nvSpPr>
        <p:spPr>
          <a:xfrm>
            <a:off x="14869138" y="8824100"/>
            <a:ext cx="1191000" cy="6903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gcf9a4b5fd2_2_40"/>
          <p:cNvCxnSpPr>
            <a:stCxn id="206" idx="3"/>
            <a:endCxn id="207" idx="6"/>
          </p:cNvCxnSpPr>
          <p:nvPr/>
        </p:nvCxnSpPr>
        <p:spPr>
          <a:xfrm>
            <a:off x="15978438" y="8486300"/>
            <a:ext cx="81600" cy="683100"/>
          </a:xfrm>
          <a:prstGeom prst="curvedConnector3">
            <a:avLst>
              <a:gd fmla="val 391942" name="adj1"/>
            </a:avLst>
          </a:prstGeom>
          <a:noFill/>
          <a:ln cap="flat" cmpd="sng" w="38100">
            <a:solidFill>
              <a:schemeClr val="accent2"/>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